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6858000" cx="12192000"/>
  <p:notesSz cx="6858000" cy="9144000"/>
  <p:embeddedFontLst>
    <p:embeddedFont>
      <p:font typeface="Montserrat SemiBold"/>
      <p:regular r:id="rId62"/>
      <p:bold r:id="rId63"/>
      <p:italic r:id="rId64"/>
      <p:boldItalic r:id="rId65"/>
    </p:embeddedFont>
    <p:embeddedFont>
      <p:font typeface="Roboto"/>
      <p:regular r:id="rId66"/>
      <p:bold r:id="rId67"/>
      <p:italic r:id="rId68"/>
      <p:boldItalic r:id="rId69"/>
    </p:embeddedFont>
    <p:embeddedFont>
      <p:font typeface="Montserrat Medium"/>
      <p:regular r:id="rId70"/>
      <p:bold r:id="rId71"/>
      <p:italic r:id="rId72"/>
      <p:boldItalic r:id="rId73"/>
    </p:embeddedFont>
    <p:embeddedFont>
      <p:font typeface="Quattrocento Sans"/>
      <p:regular r:id="rId74"/>
      <p:bold r:id="rId75"/>
      <p:italic r:id="rId76"/>
      <p:boldItalic r:id="rId77"/>
    </p:embeddedFont>
    <p:embeddedFont>
      <p:font typeface="Gill Sans"/>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8A3570-5AB5-491E-B9C4-FDFD140129B9}">
  <a:tblStyle styleId="{528A3570-5AB5-491E-B9C4-FDFD140129B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DE7"/>
          </a:solidFill>
        </a:fill>
      </a:tcStyle>
    </a:wholeTbl>
    <a:band1H>
      <a:tcTxStyle/>
      <a:tcStyle>
        <a:fill>
          <a:solidFill>
            <a:srgbClr val="EFDACC"/>
          </a:solidFill>
        </a:fill>
      </a:tcStyle>
    </a:band1H>
    <a:band2H>
      <a:tcTxStyle/>
    </a:band2H>
    <a:band1V>
      <a:tcTxStyle/>
      <a:tcStyle>
        <a:fill>
          <a:solidFill>
            <a:srgbClr val="EFDACC"/>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11D9CA3E-02CD-4A2D-BEAE-5F3AB9E69E1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Medium-boldItalic.fntdata"/><Relationship Id="rId72" Type="http://schemas.openxmlformats.org/officeDocument/2006/relationships/font" Target="fonts/MontserratMedium-italic.fntdata"/><Relationship Id="rId31" Type="http://schemas.openxmlformats.org/officeDocument/2006/relationships/slide" Target="slides/slide25.xml"/><Relationship Id="rId75" Type="http://schemas.openxmlformats.org/officeDocument/2006/relationships/font" Target="fonts/QuattrocentoSans-bold.fntdata"/><Relationship Id="rId30" Type="http://schemas.openxmlformats.org/officeDocument/2006/relationships/slide" Target="slides/slide24.xml"/><Relationship Id="rId74" Type="http://schemas.openxmlformats.org/officeDocument/2006/relationships/font" Target="fonts/QuattrocentoSans-regular.fntdata"/><Relationship Id="rId33" Type="http://schemas.openxmlformats.org/officeDocument/2006/relationships/slide" Target="slides/slide27.xml"/><Relationship Id="rId77" Type="http://schemas.openxmlformats.org/officeDocument/2006/relationships/font" Target="fonts/QuattrocentoSans-boldItalic.fntdata"/><Relationship Id="rId32" Type="http://schemas.openxmlformats.org/officeDocument/2006/relationships/slide" Target="slides/slide26.xml"/><Relationship Id="rId76" Type="http://schemas.openxmlformats.org/officeDocument/2006/relationships/font" Target="fonts/QuattrocentoSans-italic.fntdata"/><Relationship Id="rId35" Type="http://schemas.openxmlformats.org/officeDocument/2006/relationships/slide" Target="slides/slide29.xml"/><Relationship Id="rId79" Type="http://schemas.openxmlformats.org/officeDocument/2006/relationships/font" Target="fonts/GillSans-bold.fntdata"/><Relationship Id="rId34" Type="http://schemas.openxmlformats.org/officeDocument/2006/relationships/slide" Target="slides/slide28.xml"/><Relationship Id="rId78" Type="http://schemas.openxmlformats.org/officeDocument/2006/relationships/font" Target="fonts/GillSans-regular.fntdata"/><Relationship Id="rId71" Type="http://schemas.openxmlformats.org/officeDocument/2006/relationships/font" Target="fonts/MontserratMedium-bold.fntdata"/><Relationship Id="rId70" Type="http://schemas.openxmlformats.org/officeDocument/2006/relationships/font" Target="fonts/Montserrat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SemiBold-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MontserratSemiBold-italic.fntdata"/><Relationship Id="rId63" Type="http://schemas.openxmlformats.org/officeDocument/2006/relationships/font" Target="fonts/MontserratSemiBold-bold.fntdata"/><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MontserratSemiBold-boldItalic.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a96e368b8_2_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2ca96e368b8_2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ca96e368b8_2_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ca96e368b8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a96e368b8_2_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ca96e368b8_2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a96e368b8_2_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ca96e368b8_2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ae0568785_3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2cae0568785_3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ae0568785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2cae0568785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ca96e368b8_2_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ca96e368b8_2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cae0568785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2cae056878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a96e368b8_2_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2ca96e368b8_2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a96e368b8_2_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ca96e368b8_2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ca96e368b8_2_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2ca96e368b8_2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a96e368b8_2_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2ca96e368b8_2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a96e368b8_2_2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ca96e368b8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a96e368b8_2_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ca96e368b8_2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a96e368b8_2_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ca96e368b8_2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a96e368b8_2_2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2ca96e368b8_2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ae0568785_3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g2cae0568785_3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ca96e368b8_2_2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2ca96e368b8_2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cae0568785_3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2cae0568785_3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ae0568785_3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2cae0568785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cae0568785_3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2cae0568785_3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ae0568785_3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2cae0568785_3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a96e368b8_2_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ca96e368b8_2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ae0568785_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2cae0568785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ae0568785_3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2cae0568785_3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ae0568785_3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2cae0568785_3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ae0568785_3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2cae0568785_3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cae0568785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2cae0568785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ae0568785_2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g2cae0568785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cae0568785_3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2cae0568785_3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cae0568785_2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2cae0568785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a96e368b8_2_2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2ca96e368b8_2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ae0568785_2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cae0568785_2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cae0568785_2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cae0568785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ae0568785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2cae0568785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cae0568785_3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2cae0568785_3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ca96e368b8_2_3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2ca96e368b8_2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cae0568785_3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2cae0568785_3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ae0568785_3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2cae0568785_3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ae0568785_3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2cae0568785_3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ca96e368b8_2_3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2ca96e368b8_2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cb053a55e5_3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2cb053a55e5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cb053a55e5_3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g2cb053a55e5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cb053a55e5_3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2cb053a55e5_3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a96e368b8_2_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2ca96e368b8_2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cb053a55e5_8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2cb053a55e5_8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cae0568785_3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2cae0568785_3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cae0568785_3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g2cae0568785_3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cae0568785_3_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2cae0568785_3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cae0568785_3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2cae0568785_3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a96e368b8_2_3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2ca96e368b8_2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a96e368b8_2_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2ca96e368b8_2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ae0568785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cae0568785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a96e368b8_2_3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ca96e368b8_2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a96e368b8_2_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ca96e368b8_2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5" name="Shape 125"/>
        <p:cNvGrpSpPr/>
        <p:nvPr/>
      </p:nvGrpSpPr>
      <p:grpSpPr>
        <a:xfrm>
          <a:off x="0" y="0"/>
          <a:ext cx="0" cy="0"/>
          <a:chOff x="0" y="0"/>
          <a:chExt cx="0" cy="0"/>
        </a:xfrm>
      </p:grpSpPr>
      <p:sp>
        <p:nvSpPr>
          <p:cNvPr id="126" name="Google Shape;126;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128" name="Google Shape;128;p1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29" name="Google Shape;12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2" name="Shape 132"/>
        <p:cNvGrpSpPr/>
        <p:nvPr/>
      </p:nvGrpSpPr>
      <p:grpSpPr>
        <a:xfrm>
          <a:off x="0" y="0"/>
          <a:ext cx="0" cy="0"/>
          <a:chOff x="0" y="0"/>
          <a:chExt cx="0" cy="0"/>
        </a:xfrm>
      </p:grpSpPr>
      <p:sp>
        <p:nvSpPr>
          <p:cNvPr id="133" name="Google Shape;133;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3"/>
          <p:cNvSpPr/>
          <p:nvPr>
            <p:ph idx="2" type="pic"/>
          </p:nvPr>
        </p:nvSpPr>
        <p:spPr>
          <a:xfrm>
            <a:off x="5183188" y="987425"/>
            <a:ext cx="6172200" cy="4873625"/>
          </a:xfrm>
          <a:prstGeom prst="rect">
            <a:avLst/>
          </a:prstGeom>
          <a:noFill/>
          <a:ln>
            <a:noFill/>
          </a:ln>
        </p:spPr>
      </p:sp>
      <p:sp>
        <p:nvSpPr>
          <p:cNvPr id="135" name="Google Shape;135;p1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6" name="Google Shape;13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9" name="Shape 139"/>
        <p:cNvGrpSpPr/>
        <p:nvPr/>
      </p:nvGrpSpPr>
      <p:grpSpPr>
        <a:xfrm>
          <a:off x="0" y="0"/>
          <a:ext cx="0" cy="0"/>
          <a:chOff x="0" y="0"/>
          <a:chExt cx="0" cy="0"/>
        </a:xfrm>
      </p:grpSpPr>
      <p:sp>
        <p:nvSpPr>
          <p:cNvPr id="140" name="Google Shape;14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 name="Google Shape;14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5" name="Shape 145"/>
        <p:cNvGrpSpPr/>
        <p:nvPr/>
      </p:nvGrpSpPr>
      <p:grpSpPr>
        <a:xfrm>
          <a:off x="0" y="0"/>
          <a:ext cx="0" cy="0"/>
          <a:chOff x="0" y="0"/>
          <a:chExt cx="0" cy="0"/>
        </a:xfrm>
      </p:grpSpPr>
      <p:sp>
        <p:nvSpPr>
          <p:cNvPr id="146" name="Google Shape;146;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 name="Google Shape;14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4"/>
          <p:cNvSpPr/>
          <p:nvPr/>
        </p:nvSpPr>
        <p:spPr>
          <a:xfrm rot="10800000">
            <a:off x="853427" y="5650992"/>
            <a:ext cx="6821472" cy="1207007"/>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0"/>
                </a:srgbClr>
              </a:gs>
              <a:gs pos="99000">
                <a:srgbClr val="3D9CCC">
                  <a:alpha val="71372"/>
                </a:srgbClr>
              </a:gs>
              <a:gs pos="100000">
                <a:srgbClr val="3D9CCC">
                  <a:alpha val="71372"/>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 name="Google Shape;35;p4"/>
          <p:cNvSpPr/>
          <p:nvPr/>
        </p:nvSpPr>
        <p:spPr>
          <a:xfrm flipH="1" rot="-10089798">
            <a:off x="-145573" y="4175628"/>
            <a:ext cx="6040006" cy="3240870"/>
          </a:xfrm>
          <a:custGeom>
            <a:rect b="b" l="l" r="r" t="t"/>
            <a:pathLst>
              <a:path extrusionOk="0" h="3620355" w="6747252">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53725"/>
                </a:srgbClr>
              </a:gs>
              <a:gs pos="3000">
                <a:srgbClr val="D58C2E">
                  <a:alpha val="53725"/>
                </a:srgbClr>
              </a:gs>
              <a:gs pos="72000">
                <a:srgbClr val="2C2C2C"/>
              </a:gs>
              <a:gs pos="97000">
                <a:srgbClr val="1B4E68">
                  <a:alpha val="21176"/>
                </a:srgbClr>
              </a:gs>
              <a:gs pos="100000">
                <a:srgbClr val="1B4E68">
                  <a:alpha val="21176"/>
                </a:srgbClr>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6" name="Google Shape;36;p4"/>
          <p:cNvCxnSpPr/>
          <p:nvPr/>
        </p:nvCxnSpPr>
        <p:spPr>
          <a:xfrm>
            <a:off x="6095999" y="3104925"/>
            <a:ext cx="0" cy="1655180"/>
          </a:xfrm>
          <a:prstGeom prst="straightConnector1">
            <a:avLst/>
          </a:prstGeom>
          <a:noFill/>
          <a:ln cap="flat" cmpd="sng" w="9525">
            <a:solidFill>
              <a:schemeClr val="accent6"/>
            </a:solidFill>
            <a:prstDash val="solid"/>
            <a:miter lim="800000"/>
            <a:headEnd len="sm" w="sm" type="none"/>
            <a:tailEnd len="sm" w="sm" type="none"/>
          </a:ln>
        </p:spPr>
      </p:cxnSp>
      <p:sp>
        <p:nvSpPr>
          <p:cNvPr id="37" name="Google Shape;37;p4"/>
          <p:cNvSpPr/>
          <p:nvPr/>
        </p:nvSpPr>
        <p:spPr>
          <a:xfrm>
            <a:off x="-24334" y="1"/>
            <a:ext cx="12218982" cy="6860673"/>
          </a:xfrm>
          <a:custGeom>
            <a:rect b="b" l="l" r="r" t="t"/>
            <a:pathLst>
              <a:path extrusionOk="0" h="6860673" w="12218982">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29AF8C">
                  <a:alpha val="31764"/>
                </a:srgbClr>
              </a:gs>
              <a:gs pos="77000">
                <a:srgbClr val="0D2734">
                  <a:alpha val="0"/>
                </a:srgbClr>
              </a:gs>
              <a:gs pos="100000">
                <a:srgbClr val="0D2734">
                  <a:alpha val="0"/>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4"/>
          <p:cNvSpPr/>
          <p:nvPr/>
        </p:nvSpPr>
        <p:spPr>
          <a:xfrm rot="10800000">
            <a:off x="-26982" y="9939"/>
            <a:ext cx="12218982" cy="6860673"/>
          </a:xfrm>
          <a:custGeom>
            <a:rect b="b" l="l" r="r" t="t"/>
            <a:pathLst>
              <a:path extrusionOk="0" h="6860673" w="12218982">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rgbClr val="1B4E68"/>
              </a:gs>
              <a:gs pos="77000">
                <a:srgbClr val="0D2734">
                  <a:alpha val="0"/>
                </a:srgbClr>
              </a:gs>
              <a:gs pos="100000">
                <a:srgbClr val="0D2734">
                  <a:alpha val="0"/>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9" name="Google Shape;39;p4"/>
          <p:cNvSpPr/>
          <p:nvPr/>
        </p:nvSpPr>
        <p:spPr>
          <a:xfrm>
            <a:off x="4603793" y="0"/>
            <a:ext cx="6821472" cy="1207007"/>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595959">
                  <a:alpha val="20784"/>
                </a:srgbClr>
              </a:gs>
              <a:gs pos="41000">
                <a:srgbClr val="595959">
                  <a:alpha val="20784"/>
                </a:srgbClr>
              </a:gs>
              <a:gs pos="98000">
                <a:srgbClr val="2C2C2C"/>
              </a:gs>
              <a:gs pos="100000">
                <a:srgbClr val="2C2C2C"/>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0" name="Google Shape;40;p4"/>
          <p:cNvSpPr/>
          <p:nvPr/>
        </p:nvSpPr>
        <p:spPr>
          <a:xfrm flipH="1" rot="710202">
            <a:off x="6511239" y="-551340"/>
            <a:ext cx="5838132" cy="3132551"/>
          </a:xfrm>
          <a:custGeom>
            <a:rect b="b" l="l" r="r" t="t"/>
            <a:pathLst>
              <a:path extrusionOk="0" h="3620355" w="6747252">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a:gsLst>
              <a:gs pos="0">
                <a:srgbClr val="D58C2E">
                  <a:alpha val="61960"/>
                </a:srgbClr>
              </a:gs>
              <a:gs pos="100000">
                <a:srgbClr val="424242">
                  <a:alpha val="18823"/>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sp>
        <p:nvSpPr>
          <p:cNvPr id="42" name="Google Shape;4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5"/>
          <p:cNvSpPr/>
          <p:nvPr/>
        </p:nvSpPr>
        <p:spPr>
          <a:xfrm flipH="1" rot="5400000">
            <a:off x="6507450" y="1163358"/>
            <a:ext cx="6858000" cy="4531278"/>
          </a:xfrm>
          <a:custGeom>
            <a:rect b="b" l="l" r="r" t="t"/>
            <a:pathLst>
              <a:path extrusionOk="0" h="3750964" w="6858000">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11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5"/>
          <p:cNvSpPr/>
          <p:nvPr/>
        </p:nvSpPr>
        <p:spPr>
          <a:xfrm rot="5400000">
            <a:off x="6488397" y="1182411"/>
            <a:ext cx="6858000" cy="4493171"/>
          </a:xfrm>
          <a:custGeom>
            <a:rect b="b" l="l" r="r" t="t"/>
            <a:pathLst>
              <a:path extrusionOk="0" h="4744323" w="6858000">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a:gsLst>
              <a:gs pos="0">
                <a:srgbClr val="97BE49">
                  <a:alpha val="23529"/>
                </a:srgbClr>
              </a:gs>
              <a:gs pos="4000">
                <a:srgbClr val="97BE49">
                  <a:alpha val="23529"/>
                </a:srgbClr>
              </a:gs>
              <a:gs pos="79000">
                <a:srgbClr val="2C2C2C">
                  <a:alpha val="52156"/>
                </a:srgbClr>
              </a:gs>
              <a:gs pos="100000">
                <a:srgbClr val="2C2C2C">
                  <a:alpha val="52156"/>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 name="Google Shape;49;p5"/>
          <p:cNvSpPr/>
          <p:nvPr/>
        </p:nvSpPr>
        <p:spPr>
          <a:xfrm rot="5400000">
            <a:off x="6926379" y="1582290"/>
            <a:ext cx="6858001" cy="3693421"/>
          </a:xfrm>
          <a:custGeom>
            <a:rect b="b" l="l" r="r" t="t"/>
            <a:pathLst>
              <a:path extrusionOk="0" h="3693421" w="685800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0">
                <a:srgbClr val="D58C2E">
                  <a:alpha val="37647"/>
                </a:srgbClr>
              </a:gs>
              <a:gs pos="1000">
                <a:srgbClr val="D58C2E">
                  <a:alpha val="37647"/>
                </a:srgbClr>
              </a:gs>
              <a:gs pos="84000">
                <a:srgbClr val="595959">
                  <a:alpha val="20000"/>
                </a:srgbClr>
              </a:gs>
              <a:gs pos="100000">
                <a:srgbClr val="D58C2E">
                  <a:alpha val="3137"/>
                </a:srgbClr>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x8">
  <p:cSld name="Team x8">
    <p:spTree>
      <p:nvGrpSpPr>
        <p:cNvPr id="50" name="Shape 50"/>
        <p:cNvGrpSpPr/>
        <p:nvPr/>
      </p:nvGrpSpPr>
      <p:grpSpPr>
        <a:xfrm>
          <a:off x="0" y="0"/>
          <a:ext cx="0" cy="0"/>
          <a:chOff x="0" y="0"/>
          <a:chExt cx="0" cy="0"/>
        </a:xfrm>
      </p:grpSpPr>
      <p:sp>
        <p:nvSpPr>
          <p:cNvPr id="51" name="Google Shape;51;p6"/>
          <p:cNvSpPr/>
          <p:nvPr/>
        </p:nvSpPr>
        <p:spPr>
          <a:xfrm flipH="1">
            <a:off x="1704107" y="405552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 name="Google Shape;52;p6"/>
          <p:cNvSpPr/>
          <p:nvPr/>
        </p:nvSpPr>
        <p:spPr>
          <a:xfrm flipH="1">
            <a:off x="4228381" y="1853643"/>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 name="Google Shape;53;p6"/>
          <p:cNvSpPr/>
          <p:nvPr/>
        </p:nvSpPr>
        <p:spPr>
          <a:xfrm flipH="1">
            <a:off x="6752655" y="4055275"/>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 name="Google Shape;54;p6"/>
          <p:cNvSpPr/>
          <p:nvPr/>
        </p:nvSpPr>
        <p:spPr>
          <a:xfrm flipH="1">
            <a:off x="9280950" y="4066155"/>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 name="Google Shape;55;p6"/>
          <p:cNvSpPr/>
          <p:nvPr/>
        </p:nvSpPr>
        <p:spPr>
          <a:xfrm flipH="1">
            <a:off x="4228381" y="4056366"/>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 name="Google Shape;56;p6"/>
          <p:cNvSpPr/>
          <p:nvPr/>
        </p:nvSpPr>
        <p:spPr>
          <a:xfrm flipH="1">
            <a:off x="9276929" y="1861862"/>
            <a:ext cx="1231495" cy="1231495"/>
          </a:xfrm>
          <a:prstGeom prst="ellipse">
            <a:avLst/>
          </a:prstGeom>
          <a:gradFill>
            <a:gsLst>
              <a:gs pos="0">
                <a:schemeClr val="accent3"/>
              </a:gs>
              <a:gs pos="18000">
                <a:schemeClr val="accent3"/>
              </a:gs>
              <a:gs pos="52000">
                <a:srgbClr val="595959">
                  <a:alpha val="69411"/>
                </a:srgbClr>
              </a:gs>
              <a:gs pos="100000">
                <a:srgbClr val="595959">
                  <a:alpha val="69411"/>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 name="Google Shape;57;p6"/>
          <p:cNvSpPr/>
          <p:nvPr/>
        </p:nvSpPr>
        <p:spPr>
          <a:xfrm flipH="1">
            <a:off x="6752655" y="185581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6"/>
          <p:cNvSpPr/>
          <p:nvPr/>
        </p:nvSpPr>
        <p:spPr>
          <a:xfrm flipH="1">
            <a:off x="1692043" y="1846020"/>
            <a:ext cx="1231495" cy="1231495"/>
          </a:xfrm>
          <a:prstGeom prst="ellipse">
            <a:avLst/>
          </a:prstGeom>
          <a:gradFill>
            <a:gsLst>
              <a:gs pos="0">
                <a:schemeClr val="accent1"/>
              </a:gs>
              <a:gs pos="77000">
                <a:srgbClr val="D58C2E">
                  <a:alpha val="69019"/>
                </a:srgbClr>
              </a:gs>
              <a:gs pos="100000">
                <a:srgbClr val="D58C2E">
                  <a:alpha val="69019"/>
                </a:srgbClr>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6"/>
          <p:cNvSpPr txBox="1"/>
          <p:nvPr>
            <p:ph type="title"/>
          </p:nvPr>
        </p:nvSpPr>
        <p:spPr>
          <a:xfrm>
            <a:off x="1656588" y="338328"/>
            <a:ext cx="8878824" cy="106984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6"/>
          <p:cNvSpPr txBox="1"/>
          <p:nvPr>
            <p:ph idx="1" type="body"/>
          </p:nvPr>
        </p:nvSpPr>
        <p:spPr>
          <a:xfrm>
            <a:off x="1176854"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6"/>
          <p:cNvSpPr txBox="1"/>
          <p:nvPr>
            <p:ph idx="2" type="body"/>
          </p:nvPr>
        </p:nvSpPr>
        <p:spPr>
          <a:xfrm>
            <a:off x="1176854"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4" name="Google Shape;64;p6"/>
          <p:cNvSpPr txBox="1"/>
          <p:nvPr>
            <p:ph idx="3" type="body"/>
          </p:nvPr>
        </p:nvSpPr>
        <p:spPr>
          <a:xfrm>
            <a:off x="3701128"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6"/>
          <p:cNvSpPr txBox="1"/>
          <p:nvPr>
            <p:ph idx="4" type="body"/>
          </p:nvPr>
        </p:nvSpPr>
        <p:spPr>
          <a:xfrm>
            <a:off x="3701128"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6" name="Google Shape;66;p6"/>
          <p:cNvSpPr txBox="1"/>
          <p:nvPr>
            <p:ph idx="5" type="body"/>
          </p:nvPr>
        </p:nvSpPr>
        <p:spPr>
          <a:xfrm>
            <a:off x="6225402"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6"/>
          <p:cNvSpPr txBox="1"/>
          <p:nvPr>
            <p:ph idx="6" type="body"/>
          </p:nvPr>
        </p:nvSpPr>
        <p:spPr>
          <a:xfrm>
            <a:off x="6225402"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6"/>
          <p:cNvSpPr txBox="1"/>
          <p:nvPr>
            <p:ph idx="7" type="body"/>
          </p:nvPr>
        </p:nvSpPr>
        <p:spPr>
          <a:xfrm>
            <a:off x="8749676" y="3209544"/>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6"/>
          <p:cNvSpPr txBox="1"/>
          <p:nvPr>
            <p:ph idx="8" type="body"/>
          </p:nvPr>
        </p:nvSpPr>
        <p:spPr>
          <a:xfrm>
            <a:off x="8749676" y="3447288"/>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6"/>
          <p:cNvSpPr/>
          <p:nvPr>
            <p:ph idx="9" type="pic"/>
          </p:nvPr>
        </p:nvSpPr>
        <p:spPr>
          <a:xfrm>
            <a:off x="1782010" y="1935987"/>
            <a:ext cx="1051560" cy="1051560"/>
          </a:xfrm>
          <a:prstGeom prst="ellipse">
            <a:avLst/>
          </a:prstGeom>
          <a:noFill/>
          <a:ln>
            <a:noFill/>
          </a:ln>
        </p:spPr>
      </p:sp>
      <p:sp>
        <p:nvSpPr>
          <p:cNvPr id="71" name="Google Shape;71;p6"/>
          <p:cNvSpPr/>
          <p:nvPr>
            <p:ph idx="13" type="pic"/>
          </p:nvPr>
        </p:nvSpPr>
        <p:spPr>
          <a:xfrm>
            <a:off x="4318348" y="1935987"/>
            <a:ext cx="1051560" cy="1051560"/>
          </a:xfrm>
          <a:prstGeom prst="ellipse">
            <a:avLst/>
          </a:prstGeom>
          <a:noFill/>
          <a:ln>
            <a:noFill/>
          </a:ln>
        </p:spPr>
      </p:sp>
      <p:sp>
        <p:nvSpPr>
          <p:cNvPr id="72" name="Google Shape;72;p6"/>
          <p:cNvSpPr/>
          <p:nvPr>
            <p:ph idx="14" type="pic"/>
          </p:nvPr>
        </p:nvSpPr>
        <p:spPr>
          <a:xfrm>
            <a:off x="6842622" y="1935987"/>
            <a:ext cx="1051560" cy="1051560"/>
          </a:xfrm>
          <a:prstGeom prst="ellipse">
            <a:avLst/>
          </a:prstGeom>
          <a:noFill/>
          <a:ln>
            <a:noFill/>
          </a:ln>
        </p:spPr>
      </p:sp>
      <p:sp>
        <p:nvSpPr>
          <p:cNvPr id="73" name="Google Shape;73;p6"/>
          <p:cNvSpPr/>
          <p:nvPr>
            <p:ph idx="15" type="pic"/>
          </p:nvPr>
        </p:nvSpPr>
        <p:spPr>
          <a:xfrm>
            <a:off x="9366896" y="1935987"/>
            <a:ext cx="1051560" cy="1051560"/>
          </a:xfrm>
          <a:prstGeom prst="ellipse">
            <a:avLst/>
          </a:prstGeom>
          <a:noFill/>
          <a:ln>
            <a:noFill/>
          </a:ln>
        </p:spPr>
      </p:sp>
      <p:sp>
        <p:nvSpPr>
          <p:cNvPr id="74" name="Google Shape;74;p6"/>
          <p:cNvSpPr/>
          <p:nvPr>
            <p:ph idx="16" type="pic"/>
          </p:nvPr>
        </p:nvSpPr>
        <p:spPr>
          <a:xfrm>
            <a:off x="1794074" y="4145489"/>
            <a:ext cx="1051560" cy="1051560"/>
          </a:xfrm>
          <a:prstGeom prst="ellipse">
            <a:avLst/>
          </a:prstGeom>
          <a:noFill/>
          <a:ln>
            <a:noFill/>
          </a:ln>
        </p:spPr>
      </p:sp>
      <p:sp>
        <p:nvSpPr>
          <p:cNvPr id="75" name="Google Shape;75;p6"/>
          <p:cNvSpPr/>
          <p:nvPr>
            <p:ph idx="17" type="pic"/>
          </p:nvPr>
        </p:nvSpPr>
        <p:spPr>
          <a:xfrm>
            <a:off x="4318348" y="4146333"/>
            <a:ext cx="1051560" cy="1051560"/>
          </a:xfrm>
          <a:prstGeom prst="ellipse">
            <a:avLst/>
          </a:prstGeom>
          <a:noFill/>
          <a:ln>
            <a:noFill/>
          </a:ln>
        </p:spPr>
      </p:sp>
      <p:sp>
        <p:nvSpPr>
          <p:cNvPr id="76" name="Google Shape;76;p6"/>
          <p:cNvSpPr/>
          <p:nvPr>
            <p:ph idx="18" type="pic"/>
          </p:nvPr>
        </p:nvSpPr>
        <p:spPr>
          <a:xfrm>
            <a:off x="6842622" y="4145242"/>
            <a:ext cx="1051560" cy="1051560"/>
          </a:xfrm>
          <a:prstGeom prst="ellipse">
            <a:avLst/>
          </a:prstGeom>
          <a:noFill/>
          <a:ln>
            <a:noFill/>
          </a:ln>
        </p:spPr>
      </p:sp>
      <p:sp>
        <p:nvSpPr>
          <p:cNvPr id="77" name="Google Shape;77;p6"/>
          <p:cNvSpPr/>
          <p:nvPr>
            <p:ph idx="19" type="pic"/>
          </p:nvPr>
        </p:nvSpPr>
        <p:spPr>
          <a:xfrm>
            <a:off x="9370917" y="4156122"/>
            <a:ext cx="1051560" cy="1051560"/>
          </a:xfrm>
          <a:prstGeom prst="ellipse">
            <a:avLst/>
          </a:prstGeom>
          <a:noFill/>
          <a:ln>
            <a:noFill/>
          </a:ln>
        </p:spPr>
      </p:sp>
      <p:sp>
        <p:nvSpPr>
          <p:cNvPr id="78" name="Google Shape;78;p6"/>
          <p:cNvSpPr txBox="1"/>
          <p:nvPr>
            <p:ph idx="20" type="body"/>
          </p:nvPr>
        </p:nvSpPr>
        <p:spPr>
          <a:xfrm>
            <a:off x="1176854"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9" name="Google Shape;79;p6"/>
          <p:cNvSpPr txBox="1"/>
          <p:nvPr>
            <p:ph idx="21" type="body"/>
          </p:nvPr>
        </p:nvSpPr>
        <p:spPr>
          <a:xfrm>
            <a:off x="1176854"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0" name="Google Shape;80;p6"/>
          <p:cNvSpPr txBox="1"/>
          <p:nvPr>
            <p:ph idx="22" type="body"/>
          </p:nvPr>
        </p:nvSpPr>
        <p:spPr>
          <a:xfrm>
            <a:off x="3701128"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1" name="Google Shape;81;p6"/>
          <p:cNvSpPr txBox="1"/>
          <p:nvPr>
            <p:ph idx="23" type="body"/>
          </p:nvPr>
        </p:nvSpPr>
        <p:spPr>
          <a:xfrm>
            <a:off x="3701128"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2" name="Google Shape;82;p6"/>
          <p:cNvSpPr txBox="1"/>
          <p:nvPr>
            <p:ph idx="24" type="body"/>
          </p:nvPr>
        </p:nvSpPr>
        <p:spPr>
          <a:xfrm>
            <a:off x="6225402"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3" name="Google Shape;83;p6"/>
          <p:cNvSpPr txBox="1"/>
          <p:nvPr>
            <p:ph idx="25" type="body"/>
          </p:nvPr>
        </p:nvSpPr>
        <p:spPr>
          <a:xfrm>
            <a:off x="6225402"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4" name="Google Shape;84;p6"/>
          <p:cNvSpPr txBox="1"/>
          <p:nvPr>
            <p:ph idx="26" type="body"/>
          </p:nvPr>
        </p:nvSpPr>
        <p:spPr>
          <a:xfrm>
            <a:off x="8749676" y="5440680"/>
            <a:ext cx="2286000" cy="18288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600"/>
              <a:buNone/>
              <a:defRPr b="1" sz="1600">
                <a:latin typeface="Calibri"/>
                <a:ea typeface="Calibri"/>
                <a:cs typeface="Calibri"/>
                <a:sym typeface="Calibri"/>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5" name="Google Shape;85;p6"/>
          <p:cNvSpPr txBox="1"/>
          <p:nvPr>
            <p:ph idx="27" type="body"/>
          </p:nvPr>
        </p:nvSpPr>
        <p:spPr>
          <a:xfrm>
            <a:off x="8749676" y="5678424"/>
            <a:ext cx="2286000" cy="265176"/>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1"/>
              </a:buClr>
              <a:buSzPts val="1400"/>
              <a:buNone/>
              <a:defRPr sz="1400"/>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89" name="Google Shape;8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7"/>
          <p:cNvSpPr/>
          <p:nvPr/>
        </p:nvSpPr>
        <p:spPr>
          <a:xfrm rot="10800000">
            <a:off x="-1" y="5019503"/>
            <a:ext cx="9676770" cy="1838496"/>
          </a:xfrm>
          <a:custGeom>
            <a:rect b="b" l="l" r="r" t="t"/>
            <a:pathLst>
              <a:path extrusionOk="0" h="1838496" w="9676770">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a:gsLst>
              <a:gs pos="0">
                <a:srgbClr val="0D2734">
                  <a:alpha val="49803"/>
                </a:srgbClr>
              </a:gs>
              <a:gs pos="43000">
                <a:srgbClr val="0D2734">
                  <a:alpha val="49803"/>
                </a:srgbClr>
              </a:gs>
              <a:gs pos="73000">
                <a:srgbClr val="29AF8C">
                  <a:alpha val="29019"/>
                </a:srgbClr>
              </a:gs>
              <a:gs pos="100000">
                <a:srgbClr val="29AF8C">
                  <a:alpha val="29019"/>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7"/>
          <p:cNvSpPr/>
          <p:nvPr/>
        </p:nvSpPr>
        <p:spPr>
          <a:xfrm flipH="1" rot="10800000">
            <a:off x="2763044" y="6076116"/>
            <a:ext cx="3946673" cy="781884"/>
          </a:xfrm>
          <a:custGeom>
            <a:rect b="b" l="l" r="r" t="t"/>
            <a:pathLst>
              <a:path extrusionOk="0" h="781884" w="3946673">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0">
                <a:srgbClr val="0D2734">
                  <a:alpha val="27843"/>
                </a:srgbClr>
              </a:gs>
              <a:gs pos="33000">
                <a:srgbClr val="0D2734">
                  <a:alpha val="27843"/>
                </a:srgbClr>
              </a:gs>
              <a:gs pos="66000">
                <a:srgbClr val="424242">
                  <a:alpha val="46274"/>
                </a:srgbClr>
              </a:gs>
              <a:gs pos="100000">
                <a:srgbClr val="424242">
                  <a:alpha val="46274"/>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7"/>
          <p:cNvSpPr/>
          <p:nvPr/>
        </p:nvSpPr>
        <p:spPr>
          <a:xfrm rot="10800000">
            <a:off x="5393054" y="6015979"/>
            <a:ext cx="4758726" cy="842020"/>
          </a:xfrm>
          <a:custGeom>
            <a:rect b="b" l="l" r="r" t="t"/>
            <a:pathLst>
              <a:path extrusionOk="0" h="842020" w="4758726">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rgbClr val="E7E6E6">
                  <a:alpha val="42745"/>
                </a:srgbClr>
              </a:gs>
              <a:gs pos="100000">
                <a:srgbClr val="D58C2E">
                  <a:alpha val="52941"/>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7"/>
          <p:cNvSpPr/>
          <p:nvPr/>
        </p:nvSpPr>
        <p:spPr>
          <a:xfrm flipH="1" rot="10800000">
            <a:off x="-2688" y="5263861"/>
            <a:ext cx="12192000" cy="1599109"/>
          </a:xfrm>
          <a:custGeom>
            <a:rect b="b" l="l" r="r" t="t"/>
            <a:pathLst>
              <a:path extrusionOk="0" h="1599109" w="12192000">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a:gsLst>
              <a:gs pos="0">
                <a:srgbClr val="D58C2E">
                  <a:alpha val="69019"/>
                </a:srgbClr>
              </a:gs>
              <a:gs pos="85000">
                <a:srgbClr val="2C2C2C">
                  <a:alpha val="41960"/>
                </a:srgbClr>
              </a:gs>
              <a:gs pos="100000">
                <a:srgbClr val="2C2C2C">
                  <a:alpha val="41960"/>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6" name="Google Shape;96;p7"/>
          <p:cNvCxnSpPr/>
          <p:nvPr/>
        </p:nvCxnSpPr>
        <p:spPr>
          <a:xfrm>
            <a:off x="6095999" y="2597191"/>
            <a:ext cx="0" cy="1655180"/>
          </a:xfrm>
          <a:prstGeom prst="straightConnector1">
            <a:avLst/>
          </a:prstGeom>
          <a:noFill/>
          <a:ln cap="flat" cmpd="sng" w="9525">
            <a:solidFill>
              <a:schemeClr val="accent6"/>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7" name="Shape 97"/>
        <p:cNvGrpSpPr/>
        <p:nvPr/>
      </p:nvGrpSpPr>
      <p:grpSpPr>
        <a:xfrm>
          <a:off x="0" y="0"/>
          <a:ext cx="0" cy="0"/>
          <a:chOff x="0" y="0"/>
          <a:chExt cx="0" cy="0"/>
        </a:xfrm>
      </p:grpSpPr>
      <p:sp>
        <p:nvSpPr>
          <p:cNvPr id="98" name="Google Shape;98;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0" name="Google Shape;100;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1" name="Google Shape;10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4" name="Shape 104"/>
        <p:cNvGrpSpPr/>
        <p:nvPr/>
      </p:nvGrpSpPr>
      <p:grpSpPr>
        <a:xfrm>
          <a:off x="0" y="0"/>
          <a:ext cx="0" cy="0"/>
          <a:chOff x="0" y="0"/>
          <a:chExt cx="0" cy="0"/>
        </a:xfrm>
      </p:grpSpPr>
      <p:sp>
        <p:nvSpPr>
          <p:cNvPr id="105" name="Google Shape;105;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8" name="Google Shape;108;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0" name="Google Shape;11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9"/>
          <p:cNvSpPr/>
          <p:nvPr/>
        </p:nvSpPr>
        <p:spPr>
          <a:xfrm rot="5400000">
            <a:off x="7383937" y="2039848"/>
            <a:ext cx="6858000" cy="2778304"/>
          </a:xfrm>
          <a:custGeom>
            <a:rect b="b" l="l" r="r" t="t"/>
            <a:pathLst>
              <a:path extrusionOk="0" h="2778304" w="6858000">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a:gsLst>
              <a:gs pos="0">
                <a:srgbClr val="0D2734"/>
              </a:gs>
              <a:gs pos="26000">
                <a:srgbClr val="0D2734"/>
              </a:gs>
              <a:gs pos="73000">
                <a:srgbClr val="29AF8C">
                  <a:alpha val="32941"/>
                </a:srgbClr>
              </a:gs>
              <a:gs pos="100000">
                <a:srgbClr val="29AF8C">
                  <a:alpha val="32941"/>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9"/>
          <p:cNvSpPr/>
          <p:nvPr/>
        </p:nvSpPr>
        <p:spPr>
          <a:xfrm flipH="1" rot="5400000">
            <a:off x="7907199" y="2573198"/>
            <a:ext cx="6858000" cy="1711602"/>
          </a:xfrm>
          <a:custGeom>
            <a:rect b="b" l="l" r="r" t="t"/>
            <a:pathLst>
              <a:path extrusionOk="0" h="1711602" w="6858000">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0">
                <a:srgbClr val="0D2734">
                  <a:alpha val="27843"/>
                </a:srgbClr>
              </a:gs>
              <a:gs pos="37000">
                <a:srgbClr val="0D2734">
                  <a:alpha val="27843"/>
                </a:srgbClr>
              </a:gs>
              <a:gs pos="79000">
                <a:srgbClr val="424242">
                  <a:alpha val="79607"/>
                </a:srgbClr>
              </a:gs>
              <a:gs pos="100000">
                <a:srgbClr val="424242">
                  <a:alpha val="79607"/>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9"/>
          <p:cNvSpPr/>
          <p:nvPr/>
        </p:nvSpPr>
        <p:spPr>
          <a:xfrm rot="5400000">
            <a:off x="7877130" y="2543131"/>
            <a:ext cx="6858001" cy="1771739"/>
          </a:xfrm>
          <a:custGeom>
            <a:rect b="b" l="l" r="r" t="t"/>
            <a:pathLst>
              <a:path extrusionOk="0" h="1771739" w="6858001">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0">
                <a:srgbClr val="E7E6E6">
                  <a:alpha val="47843"/>
                </a:srgbClr>
              </a:gs>
              <a:gs pos="32000">
                <a:srgbClr val="E7E6E6">
                  <a:alpha val="47843"/>
                </a:srgbClr>
              </a:gs>
              <a:gs pos="100000">
                <a:srgbClr val="D58C2E">
                  <a:alpha val="48235"/>
                </a:srgbClr>
              </a:gs>
            </a:gsLst>
            <a:lin ang="13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6" name="Shape 116"/>
        <p:cNvGrpSpPr/>
        <p:nvPr/>
      </p:nvGrpSpPr>
      <p:grpSpPr>
        <a:xfrm>
          <a:off x="0" y="0"/>
          <a:ext cx="0" cy="0"/>
          <a:chOff x="0" y="0"/>
          <a:chExt cx="0" cy="0"/>
        </a:xfrm>
      </p:grpSpPr>
      <p:sp>
        <p:nvSpPr>
          <p:cNvPr id="117" name="Google Shape;117;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3"/>
          <p:cNvCxnSpPr/>
          <p:nvPr/>
        </p:nvCxnSpPr>
        <p:spPr>
          <a:xfrm>
            <a:off x="594170" y="846661"/>
            <a:ext cx="0" cy="5111012"/>
          </a:xfrm>
          <a:prstGeom prst="straightConnector1">
            <a:avLst/>
          </a:prstGeom>
          <a:noFill/>
          <a:ln cap="flat" cmpd="sng" w="9525">
            <a:solidFill>
              <a:schemeClr val="accent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8.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huggingface.co/foduucom/stockmarket-pattern-detection-yolov8" TargetMode="External"/><Relationship Id="rId4" Type="http://schemas.openxmlformats.org/officeDocument/2006/relationships/hyperlink" Target="https://www.kaggle.com/code/faressayah/stock-market-analysis-prediction-using-lst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0" Type="http://schemas.openxmlformats.org/officeDocument/2006/relationships/hyperlink" Target="https://www.investopedia.com/" TargetMode="External"/><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finance.yahoo.com" TargetMode="External"/><Relationship Id="rId4" Type="http://schemas.openxmlformats.org/officeDocument/2006/relationships/hyperlink" Target="https://financialmodelingprep.com" TargetMode="External"/><Relationship Id="rId9" Type="http://schemas.openxmlformats.org/officeDocument/2006/relationships/hyperlink" Target="https://nodejs.org/" TargetMode="External"/><Relationship Id="rId5" Type="http://schemas.openxmlformats.org/officeDocument/2006/relationships/hyperlink" Target="https://www.alphavantage.co/" TargetMode="External"/><Relationship Id="rId6" Type="http://schemas.openxmlformats.org/officeDocument/2006/relationships/hyperlink" Target="https://newsapi.org" TargetMode="External"/><Relationship Id="rId7" Type="http://schemas.openxmlformats.org/officeDocument/2006/relationships/hyperlink" Target="https://apexcharts.com/" TargetMode="External"/><Relationship Id="rId8" Type="http://schemas.openxmlformats.org/officeDocument/2006/relationships/hyperlink" Target="https://huggingface.co/foduu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hyperlink" Target="https://github.com/htmw/2024S-pace-super-king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github.com/htmw/2024S-pace-super-kings/wik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rxiv.org/pdf/2402.17194.pdf#:~:text=The%20random%20forest%20model%20is,by%20integrating%20multiple%20decision%20trees." TargetMode="External"/><Relationship Id="rId4" Type="http://schemas.openxmlformats.org/officeDocument/2006/relationships/hyperlink" Target="https://arxiv.org/pdf/2402.17194.pdf#:~:text=The%20random%20forest%20model%20is,by%20integrating%20multiple%20decision%20trees." TargetMode="External"/><Relationship Id="rId5" Type="http://schemas.openxmlformats.org/officeDocument/2006/relationships/hyperlink" Target="https://arxiv.org/pdf/2402.17194.pdf#:~:text=The%20random%20forest%20model%20is,by%20integrating%20multiple%20decision%20trees." TargetMode="External"/><Relationship Id="rId6" Type="http://schemas.openxmlformats.org/officeDocument/2006/relationships/hyperlink" Target="https://files.eric.ed.gov/fulltext/EJ1060325.pdf" TargetMode="External"/><Relationship Id="rId7" Type="http://schemas.openxmlformats.org/officeDocument/2006/relationships/hyperlink" Target="https://www.allianz-trade.com/en_US/insights/how-to-assess-financial-risk.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ctrTitle"/>
          </p:nvPr>
        </p:nvSpPr>
        <p:spPr>
          <a:xfrm>
            <a:off x="1524000" y="2607012"/>
            <a:ext cx="9144000" cy="110723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6000"/>
              <a:buFont typeface="Calibri"/>
              <a:buNone/>
            </a:pPr>
            <a:r>
              <a:rPr b="1" lang="en-US"/>
              <a:t>INVESTMATE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49" name="Shape 249"/>
        <p:cNvGrpSpPr/>
        <p:nvPr/>
      </p:nvGrpSpPr>
      <p:grpSpPr>
        <a:xfrm>
          <a:off x="0" y="0"/>
          <a:ext cx="0" cy="0"/>
          <a:chOff x="0" y="0"/>
          <a:chExt cx="0" cy="0"/>
        </a:xfrm>
      </p:grpSpPr>
      <p:sp>
        <p:nvSpPr>
          <p:cNvPr id="250" name="Google Shape;250;p25"/>
          <p:cNvSpPr txBox="1"/>
          <p:nvPr>
            <p:ph type="title"/>
          </p:nvPr>
        </p:nvSpPr>
        <p:spPr>
          <a:xfrm>
            <a:off x="1460770" y="404036"/>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PERSONA - 1</a:t>
            </a:r>
            <a:endParaRPr/>
          </a:p>
        </p:txBody>
      </p:sp>
      <p:sp>
        <p:nvSpPr>
          <p:cNvPr id="251" name="Google Shape;251;p25"/>
          <p:cNvSpPr txBox="1"/>
          <p:nvPr>
            <p:ph idx="1" type="body"/>
          </p:nvPr>
        </p:nvSpPr>
        <p:spPr>
          <a:xfrm>
            <a:off x="1460770" y="1439694"/>
            <a:ext cx="9726039" cy="4688631"/>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Priya</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23</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in the final year, aspiring to start her own business.</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Minimal experience.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To acquire investment management skills for better financial management.</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balance academic responsibilities, entrepreneurial planning and investment learning.</a:t>
            </a:r>
            <a:endParaRPr/>
          </a:p>
        </p:txBody>
      </p:sp>
      <p:sp>
        <p:nvSpPr>
          <p:cNvPr id="252" name="Google Shape;2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25"/>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4" name="Google Shape;254;p25"/>
          <p:cNvSpPr/>
          <p:nvPr/>
        </p:nvSpPr>
        <p:spPr>
          <a:xfrm>
            <a:off x="8920350" y="543900"/>
            <a:ext cx="1863600" cy="1844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5" name="Google Shape;255;p25"/>
          <p:cNvPicPr preferRelativeResize="0"/>
          <p:nvPr/>
        </p:nvPicPr>
        <p:blipFill>
          <a:blip r:embed="rId3">
            <a:alphaModFix/>
          </a:blip>
          <a:stretch>
            <a:fillRect/>
          </a:stretch>
        </p:blipFill>
        <p:spPr>
          <a:xfrm>
            <a:off x="8966638" y="580588"/>
            <a:ext cx="1771025" cy="177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59" name="Shape 259"/>
        <p:cNvGrpSpPr/>
        <p:nvPr/>
      </p:nvGrpSpPr>
      <p:grpSpPr>
        <a:xfrm>
          <a:off x="0" y="0"/>
          <a:ext cx="0" cy="0"/>
          <a:chOff x="0" y="0"/>
          <a:chExt cx="0" cy="0"/>
        </a:xfrm>
      </p:grpSpPr>
      <p:sp>
        <p:nvSpPr>
          <p:cNvPr id="260" name="Google Shape;260;p26"/>
          <p:cNvSpPr txBox="1"/>
          <p:nvPr>
            <p:ph type="title"/>
          </p:nvPr>
        </p:nvSpPr>
        <p:spPr>
          <a:xfrm>
            <a:off x="1460770" y="404036"/>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PERSONA - 2</a:t>
            </a:r>
            <a:endParaRPr/>
          </a:p>
        </p:txBody>
      </p:sp>
      <p:sp>
        <p:nvSpPr>
          <p:cNvPr id="261" name="Google Shape;261;p26"/>
          <p:cNvSpPr txBox="1"/>
          <p:nvPr>
            <p:ph idx="1" type="body"/>
          </p:nvPr>
        </p:nvSpPr>
        <p:spPr>
          <a:xfrm>
            <a:off x="1433209" y="1429966"/>
            <a:ext cx="9563588" cy="4289897"/>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150000"/>
              </a:lnSpc>
              <a:spcBef>
                <a:spcPts val="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Name: Sara</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Age: 20</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Occupation: College student majoring in English Literature.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Investment Experience: None.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Goals: Interested in learning about personal finance and investing to  start saving for the better future</a:t>
            </a:r>
            <a:endParaRPr/>
          </a:p>
          <a:p>
            <a:pPr indent="-342900"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Challenges: Unable to understand the financial terms</a:t>
            </a:r>
            <a:endParaRPr/>
          </a:p>
        </p:txBody>
      </p:sp>
      <p:sp>
        <p:nvSpPr>
          <p:cNvPr id="262" name="Google Shape;26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26"/>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4" name="Google Shape;264;p26"/>
          <p:cNvSpPr/>
          <p:nvPr/>
        </p:nvSpPr>
        <p:spPr>
          <a:xfrm>
            <a:off x="9160800" y="488700"/>
            <a:ext cx="1836000" cy="1849800"/>
          </a:xfrm>
          <a:prstGeom prst="ellipse">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5" name="Google Shape;265;p26"/>
          <p:cNvPicPr preferRelativeResize="0"/>
          <p:nvPr/>
        </p:nvPicPr>
        <p:blipFill>
          <a:blip r:embed="rId3">
            <a:alphaModFix/>
          </a:blip>
          <a:stretch>
            <a:fillRect/>
          </a:stretch>
        </p:blipFill>
        <p:spPr>
          <a:xfrm>
            <a:off x="9212411" y="547200"/>
            <a:ext cx="1732774" cy="1732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69" name="Shape 269"/>
        <p:cNvGrpSpPr/>
        <p:nvPr/>
      </p:nvGrpSpPr>
      <p:grpSpPr>
        <a:xfrm>
          <a:off x="0" y="0"/>
          <a:ext cx="0" cy="0"/>
          <a:chOff x="0" y="0"/>
          <a:chExt cx="0" cy="0"/>
        </a:xfrm>
      </p:grpSpPr>
      <p:sp>
        <p:nvSpPr>
          <p:cNvPr id="270" name="Google Shape;270;p27"/>
          <p:cNvSpPr txBox="1"/>
          <p:nvPr>
            <p:ph type="title"/>
          </p:nvPr>
        </p:nvSpPr>
        <p:spPr>
          <a:xfrm>
            <a:off x="1363514" y="454349"/>
            <a:ext cx="9677400" cy="1026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Font typeface="Twentieth Century"/>
              <a:buNone/>
            </a:pPr>
            <a:r>
              <a:rPr b="1" lang="en-US" sz="4000">
                <a:latin typeface="Twentieth Century"/>
                <a:ea typeface="Twentieth Century"/>
                <a:cs typeface="Twentieth Century"/>
                <a:sym typeface="Twentieth Century"/>
              </a:rPr>
              <a:t>PERSONA - 3</a:t>
            </a:r>
            <a:endParaRPr b="1" sz="4000">
              <a:latin typeface="Twentieth Century"/>
              <a:ea typeface="Twentieth Century"/>
              <a:cs typeface="Twentieth Century"/>
              <a:sym typeface="Twentieth Century"/>
            </a:endParaRPr>
          </a:p>
        </p:txBody>
      </p:sp>
      <p:sp>
        <p:nvSpPr>
          <p:cNvPr id="271" name="Google Shape;271;p27"/>
          <p:cNvSpPr txBox="1"/>
          <p:nvPr>
            <p:ph idx="1" type="body"/>
          </p:nvPr>
        </p:nvSpPr>
        <p:spPr>
          <a:xfrm>
            <a:off x="1363525" y="1576900"/>
            <a:ext cx="8785500" cy="5007900"/>
          </a:xfrm>
          <a:prstGeom prst="rect">
            <a:avLst/>
          </a:prstGeom>
          <a:noFill/>
          <a:ln>
            <a:noFill/>
          </a:ln>
        </p:spPr>
        <p:txBody>
          <a:bodyPr anchorCtr="0" anchor="t" bIns="45700" lIns="91425" spcFirstLastPara="1" rIns="91425" wrap="square" tIns="45700">
            <a:noAutofit/>
          </a:bodyPr>
          <a:lstStyle/>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Name: Michael</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Age: 25</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Occupation: College student majoring in finance.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Investment Experience: No practical experience.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Goals: To gain hands-on experience in the stock market using his classroom knowledge.</a:t>
            </a:r>
            <a:endParaRPr sz="2150">
              <a:latin typeface="Quattrocento Sans"/>
              <a:ea typeface="Quattrocento Sans"/>
              <a:cs typeface="Quattrocento Sans"/>
              <a:sym typeface="Quattrocento Sans"/>
            </a:endParaRPr>
          </a:p>
          <a:p>
            <a:pPr indent="-250825" lvl="0" marL="228600" rtl="0" algn="l">
              <a:lnSpc>
                <a:spcPct val="150000"/>
              </a:lnSpc>
              <a:spcBef>
                <a:spcPts val="1000"/>
              </a:spcBef>
              <a:spcAft>
                <a:spcPts val="0"/>
              </a:spcAft>
              <a:buClr>
                <a:schemeClr val="accent6"/>
              </a:buClr>
              <a:buSzPts val="2150"/>
              <a:buFont typeface="Courier New"/>
              <a:buChar char="o"/>
            </a:pPr>
            <a:r>
              <a:rPr lang="en-US" sz="2150">
                <a:latin typeface="Quattrocento Sans"/>
                <a:ea typeface="Quattrocento Sans"/>
                <a:cs typeface="Quattrocento Sans"/>
                <a:sym typeface="Quattrocento Sans"/>
              </a:rPr>
              <a:t>Challenges: Finds it difficult to apply his theoretical knowledge in real-world</a:t>
            </a:r>
            <a:endParaRPr sz="2150">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t/>
            </a:r>
            <a:endParaRPr sz="2150">
              <a:latin typeface="Quattrocento Sans"/>
              <a:ea typeface="Quattrocento Sans"/>
              <a:cs typeface="Quattrocento Sans"/>
              <a:sym typeface="Quattrocento Sans"/>
            </a:endParaRPr>
          </a:p>
        </p:txBody>
      </p:sp>
      <p:sp>
        <p:nvSpPr>
          <p:cNvPr id="272" name="Google Shape;27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7"/>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4" name="Google Shape;274;p27"/>
          <p:cNvSpPr/>
          <p:nvPr/>
        </p:nvSpPr>
        <p:spPr>
          <a:xfrm>
            <a:off x="9181525" y="674725"/>
            <a:ext cx="1859400" cy="19050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75" name="Google Shape;275;p27"/>
          <p:cNvPicPr preferRelativeResize="0"/>
          <p:nvPr/>
        </p:nvPicPr>
        <p:blipFill>
          <a:blip r:embed="rId3">
            <a:alphaModFix/>
          </a:blip>
          <a:stretch>
            <a:fillRect/>
          </a:stretch>
        </p:blipFill>
        <p:spPr>
          <a:xfrm>
            <a:off x="9242138" y="758136"/>
            <a:ext cx="1738175" cy="173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9" name="Shape 279"/>
        <p:cNvGrpSpPr/>
        <p:nvPr/>
      </p:nvGrpSpPr>
      <p:grpSpPr>
        <a:xfrm>
          <a:off x="0" y="0"/>
          <a:ext cx="0" cy="0"/>
          <a:chOff x="0" y="0"/>
          <a:chExt cx="0" cy="0"/>
        </a:xfrm>
      </p:grpSpPr>
      <p:grpSp>
        <p:nvGrpSpPr>
          <p:cNvPr id="280" name="Google Shape;280;p28"/>
          <p:cNvGrpSpPr/>
          <p:nvPr/>
        </p:nvGrpSpPr>
        <p:grpSpPr>
          <a:xfrm rot="10800000">
            <a:off x="1497225" y="2737053"/>
            <a:ext cx="1511982" cy="938120"/>
            <a:chOff x="4780827" y="2384561"/>
            <a:chExt cx="3364445" cy="2087495"/>
          </a:xfrm>
        </p:grpSpPr>
        <p:sp>
          <p:nvSpPr>
            <p:cNvPr id="281" name="Google Shape;281;p2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2" name="Google Shape;282;p2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83" name="Google Shape;283;p28"/>
          <p:cNvGrpSpPr/>
          <p:nvPr/>
        </p:nvGrpSpPr>
        <p:grpSpPr>
          <a:xfrm>
            <a:off x="9608788" y="2736511"/>
            <a:ext cx="1511982" cy="938120"/>
            <a:chOff x="4780827" y="2384561"/>
            <a:chExt cx="3364445" cy="2087495"/>
          </a:xfrm>
        </p:grpSpPr>
        <p:sp>
          <p:nvSpPr>
            <p:cNvPr id="284" name="Google Shape;284;p2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5" name="Google Shape;285;p2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86" name="Google Shape;286;p28"/>
          <p:cNvSpPr txBox="1"/>
          <p:nvPr>
            <p:ph type="ctrTitle"/>
          </p:nvPr>
        </p:nvSpPr>
        <p:spPr>
          <a:xfrm>
            <a:off x="2990217" y="2997045"/>
            <a:ext cx="6618000" cy="8640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Twentieth Century"/>
              <a:buNone/>
            </a:pPr>
            <a:r>
              <a:rPr lang="en-US" sz="4800">
                <a:latin typeface="Twentieth Century"/>
                <a:ea typeface="Twentieth Century"/>
                <a:cs typeface="Twentieth Century"/>
                <a:sym typeface="Twentieth Century"/>
              </a:rPr>
              <a:t>MINIMAL VIABLE PRODUCT (MVP)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90" name="Shape 290"/>
        <p:cNvGrpSpPr/>
        <p:nvPr/>
      </p:nvGrpSpPr>
      <p:grpSpPr>
        <a:xfrm>
          <a:off x="0" y="0"/>
          <a:ext cx="0" cy="0"/>
          <a:chOff x="0" y="0"/>
          <a:chExt cx="0" cy="0"/>
        </a:xfrm>
      </p:grpSpPr>
      <p:sp>
        <p:nvSpPr>
          <p:cNvPr id="291" name="Google Shape;291;p29"/>
          <p:cNvSpPr txBox="1"/>
          <p:nvPr>
            <p:ph idx="1" type="body"/>
          </p:nvPr>
        </p:nvSpPr>
        <p:spPr>
          <a:xfrm>
            <a:off x="1314207" y="674720"/>
            <a:ext cx="5690400" cy="28803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ML-driven Trading Simulations </a:t>
            </a:r>
            <a:endParaRPr/>
          </a:p>
          <a:p>
            <a:pPr indent="-342900" lvl="0" marL="342900" rtl="0" algn="l">
              <a:lnSpc>
                <a:spcPct val="150000"/>
              </a:lnSpc>
              <a:spcBef>
                <a:spcPts val="100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Adaptive Risk Management Tools </a:t>
            </a:r>
            <a:endParaRPr/>
          </a:p>
          <a:p>
            <a:pPr indent="-342900" lvl="0" marL="342900" rtl="0" algn="l">
              <a:lnSpc>
                <a:spcPct val="150000"/>
              </a:lnSpc>
              <a:spcBef>
                <a:spcPts val="100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Personalized Learning Paths</a:t>
            </a:r>
            <a:endParaRPr/>
          </a:p>
        </p:txBody>
      </p:sp>
      <p:sp>
        <p:nvSpPr>
          <p:cNvPr id="292" name="Google Shape;292;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3" name="Google Shape;293;p2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97" name="Shape 297"/>
        <p:cNvGrpSpPr/>
        <p:nvPr/>
      </p:nvGrpSpPr>
      <p:grpSpPr>
        <a:xfrm>
          <a:off x="0" y="0"/>
          <a:ext cx="0" cy="0"/>
          <a:chOff x="0" y="0"/>
          <a:chExt cx="0" cy="0"/>
        </a:xfrm>
      </p:grpSpPr>
      <p:sp>
        <p:nvSpPr>
          <p:cNvPr id="298" name="Google Shape;298;p30"/>
          <p:cNvSpPr txBox="1"/>
          <p:nvPr>
            <p:ph type="title"/>
          </p:nvPr>
        </p:nvSpPr>
        <p:spPr>
          <a:xfrm>
            <a:off x="1413156" y="483081"/>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TECHNOLOGIES</a:t>
            </a:r>
            <a:endParaRPr/>
          </a:p>
        </p:txBody>
      </p:sp>
      <p:sp>
        <p:nvSpPr>
          <p:cNvPr id="299" name="Google Shape;29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30"/>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01" name="Google Shape;301;p30"/>
          <p:cNvPicPr preferRelativeResize="0"/>
          <p:nvPr/>
        </p:nvPicPr>
        <p:blipFill rotWithShape="1">
          <a:blip r:embed="rId3">
            <a:alphaModFix/>
          </a:blip>
          <a:srcRect b="0" l="0" r="0" t="0"/>
          <a:stretch/>
        </p:blipFill>
        <p:spPr>
          <a:xfrm>
            <a:off x="1146672" y="1308986"/>
            <a:ext cx="2825656" cy="1589431"/>
          </a:xfrm>
          <a:prstGeom prst="rect">
            <a:avLst/>
          </a:prstGeom>
          <a:noFill/>
          <a:ln>
            <a:noFill/>
          </a:ln>
        </p:spPr>
      </p:pic>
      <p:pic>
        <p:nvPicPr>
          <p:cNvPr id="302" name="Google Shape;302;p30"/>
          <p:cNvPicPr preferRelativeResize="0"/>
          <p:nvPr/>
        </p:nvPicPr>
        <p:blipFill rotWithShape="1">
          <a:blip r:embed="rId4">
            <a:alphaModFix/>
          </a:blip>
          <a:srcRect b="0" l="0" r="0" t="0"/>
          <a:stretch/>
        </p:blipFill>
        <p:spPr>
          <a:xfrm>
            <a:off x="4867915" y="1509010"/>
            <a:ext cx="1995908" cy="1330607"/>
          </a:xfrm>
          <a:prstGeom prst="rect">
            <a:avLst/>
          </a:prstGeom>
          <a:noFill/>
          <a:ln>
            <a:noFill/>
          </a:ln>
        </p:spPr>
      </p:pic>
      <p:pic>
        <p:nvPicPr>
          <p:cNvPr descr="A blue and black logo&#10;&#10;Description automatically generated" id="303" name="Google Shape;303;p30"/>
          <p:cNvPicPr preferRelativeResize="0"/>
          <p:nvPr/>
        </p:nvPicPr>
        <p:blipFill rotWithShape="1">
          <a:blip r:embed="rId5">
            <a:alphaModFix/>
          </a:blip>
          <a:srcRect b="0" l="0" r="0" t="0"/>
          <a:stretch/>
        </p:blipFill>
        <p:spPr>
          <a:xfrm>
            <a:off x="7738037" y="1472492"/>
            <a:ext cx="1463311" cy="1403644"/>
          </a:xfrm>
          <a:prstGeom prst="rect">
            <a:avLst/>
          </a:prstGeom>
          <a:noFill/>
          <a:ln>
            <a:noFill/>
          </a:ln>
        </p:spPr>
      </p:pic>
      <p:pic>
        <p:nvPicPr>
          <p:cNvPr descr="A group of logos on a black background&#10;&#10;Description automatically generated" id="304" name="Google Shape;304;p30"/>
          <p:cNvPicPr preferRelativeResize="0"/>
          <p:nvPr/>
        </p:nvPicPr>
        <p:blipFill rotWithShape="1">
          <a:blip r:embed="rId6">
            <a:alphaModFix/>
          </a:blip>
          <a:srcRect b="0" l="0" r="0" t="0"/>
          <a:stretch/>
        </p:blipFill>
        <p:spPr>
          <a:xfrm>
            <a:off x="10075546" y="1739069"/>
            <a:ext cx="1634247" cy="870487"/>
          </a:xfrm>
          <a:prstGeom prst="rect">
            <a:avLst/>
          </a:prstGeom>
          <a:noFill/>
          <a:ln>
            <a:noFill/>
          </a:ln>
        </p:spPr>
      </p:pic>
      <p:pic>
        <p:nvPicPr>
          <p:cNvPr id="305" name="Google Shape;305;p30"/>
          <p:cNvPicPr preferRelativeResize="0"/>
          <p:nvPr/>
        </p:nvPicPr>
        <p:blipFill rotWithShape="1">
          <a:blip r:embed="rId7">
            <a:alphaModFix/>
          </a:blip>
          <a:srcRect b="0" l="0" r="0" t="0"/>
          <a:stretch/>
        </p:blipFill>
        <p:spPr>
          <a:xfrm>
            <a:off x="8271143" y="2849527"/>
            <a:ext cx="3524250" cy="1952625"/>
          </a:xfrm>
          <a:prstGeom prst="rect">
            <a:avLst/>
          </a:prstGeom>
          <a:noFill/>
          <a:ln>
            <a:noFill/>
          </a:ln>
        </p:spPr>
      </p:pic>
      <p:pic>
        <p:nvPicPr>
          <p:cNvPr id="306" name="Google Shape;306;p30"/>
          <p:cNvPicPr preferRelativeResize="0"/>
          <p:nvPr/>
        </p:nvPicPr>
        <p:blipFill rotWithShape="1">
          <a:blip r:embed="rId8">
            <a:alphaModFix/>
          </a:blip>
          <a:srcRect b="0" l="0" r="0" t="0"/>
          <a:stretch/>
        </p:blipFill>
        <p:spPr>
          <a:xfrm>
            <a:off x="1497108" y="3419192"/>
            <a:ext cx="1334887" cy="813271"/>
          </a:xfrm>
          <a:prstGeom prst="rect">
            <a:avLst/>
          </a:prstGeom>
          <a:noFill/>
          <a:ln>
            <a:noFill/>
          </a:ln>
        </p:spPr>
      </p:pic>
      <p:pic>
        <p:nvPicPr>
          <p:cNvPr id="307" name="Google Shape;307;p30"/>
          <p:cNvPicPr preferRelativeResize="0"/>
          <p:nvPr/>
        </p:nvPicPr>
        <p:blipFill rotWithShape="1">
          <a:blip r:embed="rId9">
            <a:alphaModFix/>
          </a:blip>
          <a:srcRect b="0" l="0" r="0" t="0"/>
          <a:stretch/>
        </p:blipFill>
        <p:spPr>
          <a:xfrm>
            <a:off x="4421535" y="2563777"/>
            <a:ext cx="3400425" cy="2524125"/>
          </a:xfrm>
          <a:prstGeom prst="rect">
            <a:avLst/>
          </a:prstGeom>
          <a:noFill/>
          <a:ln>
            <a:noFill/>
          </a:ln>
        </p:spPr>
      </p:pic>
      <p:pic>
        <p:nvPicPr>
          <p:cNvPr id="308" name="Google Shape;308;p30"/>
          <p:cNvPicPr preferRelativeResize="0"/>
          <p:nvPr/>
        </p:nvPicPr>
        <p:blipFill>
          <a:blip r:embed="rId10">
            <a:alphaModFix/>
          </a:blip>
          <a:stretch>
            <a:fillRect/>
          </a:stretch>
        </p:blipFill>
        <p:spPr>
          <a:xfrm>
            <a:off x="1651588" y="5220799"/>
            <a:ext cx="1025925" cy="1025925"/>
          </a:xfrm>
          <a:prstGeom prst="rect">
            <a:avLst/>
          </a:prstGeom>
          <a:noFill/>
          <a:ln>
            <a:noFill/>
          </a:ln>
        </p:spPr>
      </p:pic>
      <p:sp>
        <p:nvSpPr>
          <p:cNvPr id="309" name="Google Shape;309;p3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13" name="Shape 313"/>
        <p:cNvGrpSpPr/>
        <p:nvPr/>
      </p:nvGrpSpPr>
      <p:grpSpPr>
        <a:xfrm>
          <a:off x="0" y="0"/>
          <a:ext cx="0" cy="0"/>
          <a:chOff x="0" y="0"/>
          <a:chExt cx="0" cy="0"/>
        </a:xfrm>
      </p:grpSpPr>
      <p:sp>
        <p:nvSpPr>
          <p:cNvPr id="314" name="Google Shape;314;p31"/>
          <p:cNvSpPr txBox="1"/>
          <p:nvPr>
            <p:ph type="title"/>
          </p:nvPr>
        </p:nvSpPr>
        <p:spPr>
          <a:xfrm>
            <a:off x="1329281" y="455231"/>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ALGORITHMS</a:t>
            </a:r>
            <a:endParaRPr/>
          </a:p>
        </p:txBody>
      </p:sp>
      <p:sp>
        <p:nvSpPr>
          <p:cNvPr id="315" name="Google Shape;315;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3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7" name="Google Shape;317;p31"/>
          <p:cNvSpPr txBox="1"/>
          <p:nvPr/>
        </p:nvSpPr>
        <p:spPr>
          <a:xfrm>
            <a:off x="1329275" y="1804175"/>
            <a:ext cx="102870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Quattrocento Sans"/>
                <a:ea typeface="Quattrocento Sans"/>
                <a:cs typeface="Quattrocento Sans"/>
                <a:sym typeface="Quattrocento Sans"/>
              </a:rPr>
              <a:t>YOLOv8s : </a:t>
            </a:r>
            <a:r>
              <a:rPr lang="en-US" sz="1500" u="sng">
                <a:solidFill>
                  <a:schemeClr val="hlink"/>
                </a:solidFill>
                <a:latin typeface="Quattrocento Sans"/>
                <a:ea typeface="Quattrocento Sans"/>
                <a:cs typeface="Quattrocento Sans"/>
                <a:sym typeface="Quattrocento Sans"/>
                <a:hlinkClick r:id="rId3"/>
              </a:rPr>
              <a:t>https://huggingface.co/foduucom/stockmarket-pattern-detection-yolov8</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1500">
                <a:solidFill>
                  <a:schemeClr val="lt1"/>
                </a:solidFill>
                <a:latin typeface="Quattrocento Sans"/>
                <a:ea typeface="Quattrocento Sans"/>
                <a:cs typeface="Quattrocento Sans"/>
                <a:sym typeface="Quattrocento Sans"/>
              </a:rPr>
              <a:t>The YOLOv8s Stock Market Pattern Detection model is an object detection model based on the YOLO (You Only Look Once) framework. It is designed to detect various chart patterns in real-time stock market trading video data. The model aids traders and investors by automating the analysis of chart patterns, providing timely insights for informed decision-making. The model has been fine-tuned on a diverse dataset and achieved high accuracy in detecting and classifying stock market patterns in live trading scenarios.</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1500">
                <a:solidFill>
                  <a:schemeClr val="lt1"/>
                </a:solidFill>
                <a:latin typeface="Quattrocento Sans"/>
                <a:ea typeface="Quattrocento Sans"/>
                <a:cs typeface="Quattrocento Sans"/>
                <a:sym typeface="Quattrocento Sans"/>
              </a:rPr>
              <a:t>LSTM : </a:t>
            </a:r>
            <a:r>
              <a:rPr lang="en-US" sz="1500" u="sng">
                <a:solidFill>
                  <a:schemeClr val="hlink"/>
                </a:solidFill>
                <a:latin typeface="Quattrocento Sans"/>
                <a:ea typeface="Quattrocento Sans"/>
                <a:cs typeface="Quattrocento Sans"/>
                <a:sym typeface="Quattrocento Sans"/>
                <a:hlinkClick r:id="rId4"/>
              </a:rPr>
              <a:t>https://www.kaggle.com/code/faressayah/stock-market-analysis-prediction-using-lstm</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1500">
                <a:solidFill>
                  <a:schemeClr val="lt1"/>
                </a:solidFill>
                <a:latin typeface="Quattrocento Sans"/>
                <a:ea typeface="Quattrocento Sans"/>
                <a:cs typeface="Quattrocento Sans"/>
                <a:sym typeface="Quattrocento Sans"/>
              </a:rPr>
              <a:t>Using Seaborn and Matplotlib, analyzing the risk of a stock, based on its previous performance history. Also predicting future stock prices through a Long Short Term Memory (LSTM) method.</a:t>
            </a:r>
            <a:endParaRPr sz="15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500">
              <a:solidFill>
                <a:schemeClr val="lt1"/>
              </a:solidFill>
              <a:latin typeface="Quattrocento Sans"/>
              <a:ea typeface="Quattrocento Sans"/>
              <a:cs typeface="Quattrocento Sans"/>
              <a:sym typeface="Quattrocento Sans"/>
            </a:endParaRPr>
          </a:p>
        </p:txBody>
      </p:sp>
      <p:sp>
        <p:nvSpPr>
          <p:cNvPr id="318" name="Google Shape;318;p3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grpSp>
        <p:nvGrpSpPr>
          <p:cNvPr id="323" name="Google Shape;323;p32"/>
          <p:cNvGrpSpPr/>
          <p:nvPr/>
        </p:nvGrpSpPr>
        <p:grpSpPr>
          <a:xfrm rot="10800000">
            <a:off x="1497321" y="2736484"/>
            <a:ext cx="1512407" cy="938717"/>
            <a:chOff x="4779792" y="2384561"/>
            <a:chExt cx="3365480" cy="2088878"/>
          </a:xfrm>
        </p:grpSpPr>
        <p:sp>
          <p:nvSpPr>
            <p:cNvPr id="324" name="Google Shape;324;p32"/>
            <p:cNvSpPr/>
            <p:nvPr/>
          </p:nvSpPr>
          <p:spPr>
            <a:xfrm flipH="1">
              <a:off x="6582137"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5" name="Google Shape;325;p32"/>
            <p:cNvSpPr/>
            <p:nvPr/>
          </p:nvSpPr>
          <p:spPr>
            <a:xfrm flipH="1">
              <a:off x="4779792"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26" name="Google Shape;326;p32"/>
          <p:cNvGrpSpPr/>
          <p:nvPr/>
        </p:nvGrpSpPr>
        <p:grpSpPr>
          <a:xfrm>
            <a:off x="9241187" y="2667495"/>
            <a:ext cx="1512447" cy="938742"/>
            <a:chOff x="4779792" y="2384561"/>
            <a:chExt cx="3365480" cy="2088878"/>
          </a:xfrm>
        </p:grpSpPr>
        <p:sp>
          <p:nvSpPr>
            <p:cNvPr id="327" name="Google Shape;327;p32"/>
            <p:cNvSpPr/>
            <p:nvPr/>
          </p:nvSpPr>
          <p:spPr>
            <a:xfrm flipH="1">
              <a:off x="6582137"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8" name="Google Shape;328;p32"/>
            <p:cNvSpPr/>
            <p:nvPr/>
          </p:nvSpPr>
          <p:spPr>
            <a:xfrm flipH="1">
              <a:off x="4779792"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29" name="Google Shape;329;p32"/>
          <p:cNvSpPr txBox="1"/>
          <p:nvPr>
            <p:ph type="ctrTitle"/>
          </p:nvPr>
        </p:nvSpPr>
        <p:spPr>
          <a:xfrm>
            <a:off x="1524000" y="2571243"/>
            <a:ext cx="9144000" cy="93871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DIAGRAMS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33" name="Shape 333"/>
        <p:cNvGrpSpPr/>
        <p:nvPr/>
      </p:nvGrpSpPr>
      <p:grpSpPr>
        <a:xfrm>
          <a:off x="0" y="0"/>
          <a:ext cx="0" cy="0"/>
          <a:chOff x="0" y="0"/>
          <a:chExt cx="0" cy="0"/>
        </a:xfrm>
      </p:grpSpPr>
      <p:sp>
        <p:nvSpPr>
          <p:cNvPr id="334" name="Google Shape;334;p33"/>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CONCEPTUAL DIAGRAM</a:t>
            </a:r>
            <a:endParaRPr/>
          </a:p>
        </p:txBody>
      </p:sp>
      <p:sp>
        <p:nvSpPr>
          <p:cNvPr id="335" name="Google Shape;33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33"/>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7" name="Google Shape;337;p33"/>
          <p:cNvPicPr preferRelativeResize="0"/>
          <p:nvPr/>
        </p:nvPicPr>
        <p:blipFill rotWithShape="1">
          <a:blip r:embed="rId3">
            <a:alphaModFix/>
          </a:blip>
          <a:srcRect b="0" l="0" r="0" t="0"/>
          <a:stretch/>
        </p:blipFill>
        <p:spPr>
          <a:xfrm>
            <a:off x="2091049" y="1686250"/>
            <a:ext cx="8009899" cy="40044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41" name="Shape 341"/>
        <p:cNvGrpSpPr/>
        <p:nvPr/>
      </p:nvGrpSpPr>
      <p:grpSpPr>
        <a:xfrm>
          <a:off x="0" y="0"/>
          <a:ext cx="0" cy="0"/>
          <a:chOff x="0" y="0"/>
          <a:chExt cx="0" cy="0"/>
        </a:xfrm>
      </p:grpSpPr>
      <p:sp>
        <p:nvSpPr>
          <p:cNvPr id="342" name="Google Shape;342;p34"/>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CLASS DIAGRAM</a:t>
            </a:r>
            <a:endParaRPr/>
          </a:p>
        </p:txBody>
      </p:sp>
      <p:sp>
        <p:nvSpPr>
          <p:cNvPr id="343" name="Google Shape;34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34"/>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45" name="Google Shape;345;p34"/>
          <p:cNvPicPr preferRelativeResize="0"/>
          <p:nvPr/>
        </p:nvPicPr>
        <p:blipFill>
          <a:blip r:embed="rId3">
            <a:alphaModFix/>
          </a:blip>
          <a:stretch>
            <a:fillRect/>
          </a:stretch>
        </p:blipFill>
        <p:spPr>
          <a:xfrm>
            <a:off x="2018963" y="1567375"/>
            <a:ext cx="8154074" cy="419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59" name="Shape 159"/>
        <p:cNvGrpSpPr/>
        <p:nvPr/>
      </p:nvGrpSpPr>
      <p:grpSpPr>
        <a:xfrm>
          <a:off x="0" y="0"/>
          <a:ext cx="0" cy="0"/>
          <a:chOff x="0" y="0"/>
          <a:chExt cx="0" cy="0"/>
        </a:xfrm>
      </p:grpSpPr>
      <p:sp>
        <p:nvSpPr>
          <p:cNvPr id="160" name="Google Shape;160;p17"/>
          <p:cNvSpPr txBox="1"/>
          <p:nvPr>
            <p:ph type="title"/>
          </p:nvPr>
        </p:nvSpPr>
        <p:spPr>
          <a:xfrm>
            <a:off x="1031450" y="568150"/>
            <a:ext cx="57162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AGENDA</a:t>
            </a:r>
            <a:endParaRPr/>
          </a:p>
        </p:txBody>
      </p:sp>
      <p:sp>
        <p:nvSpPr>
          <p:cNvPr id="161" name="Google Shape;161;p17"/>
          <p:cNvSpPr txBox="1"/>
          <p:nvPr>
            <p:ph idx="1" type="body"/>
          </p:nvPr>
        </p:nvSpPr>
        <p:spPr>
          <a:xfrm>
            <a:off x="959800" y="1749650"/>
            <a:ext cx="3626100" cy="4398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Members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Improvements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Problem Statement</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Project Description</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Market Analysis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Team Agreement</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Personas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MVP</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Tech Stack</a:t>
            </a:r>
            <a:endParaRPr sz="1400">
              <a:latin typeface="Quattrocento Sans"/>
              <a:ea typeface="Quattrocento Sans"/>
              <a:cs typeface="Quattrocento Sans"/>
              <a:sym typeface="Quattrocento Sans"/>
            </a:endParaRPr>
          </a:p>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p:txBody>
      </p:sp>
      <p:sp>
        <p:nvSpPr>
          <p:cNvPr id="162" name="Google Shape;16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17"/>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4" name="Google Shape;164;p17"/>
          <p:cNvSpPr txBox="1"/>
          <p:nvPr>
            <p:ph idx="1" type="body"/>
          </p:nvPr>
        </p:nvSpPr>
        <p:spPr>
          <a:xfrm>
            <a:off x="3724650" y="2229175"/>
            <a:ext cx="3408900" cy="3772800"/>
          </a:xfrm>
          <a:prstGeom prst="rect">
            <a:avLst/>
          </a:prstGeom>
          <a:noFill/>
          <a:ln>
            <a:noFill/>
          </a:ln>
        </p:spPr>
        <p:txBody>
          <a:bodyPr anchorCtr="0" anchor="t" bIns="45700" lIns="91425" spcFirstLastPara="1" rIns="91425" wrap="square" tIns="45700">
            <a:noAutofit/>
          </a:bodyPr>
          <a:lstStyle/>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Algorithms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Diagrams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User Acceptance criteria</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Sprint Schedule</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Test Cases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Metrics</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Retrospective</a:t>
            </a:r>
            <a:endParaRPr sz="1400">
              <a:latin typeface="Quattrocento Sans"/>
              <a:ea typeface="Quattrocento Sans"/>
              <a:cs typeface="Quattrocento Sans"/>
              <a:sym typeface="Quattrocento Sans"/>
            </a:endParaRPr>
          </a:p>
          <a:p>
            <a:pPr indent="-294005" lvl="0" marL="342900" rtl="0" algn="l">
              <a:lnSpc>
                <a:spcPct val="150000"/>
              </a:lnSpc>
              <a:spcBef>
                <a:spcPts val="1000"/>
              </a:spcBef>
              <a:spcAft>
                <a:spcPts val="0"/>
              </a:spcAft>
              <a:buClr>
                <a:schemeClr val="accent6"/>
              </a:buClr>
              <a:buSzPts val="1400"/>
              <a:buFont typeface="Courier New"/>
              <a:buChar char="o"/>
            </a:pPr>
            <a:r>
              <a:rPr lang="en-US" sz="1400">
                <a:latin typeface="Quattrocento Sans"/>
                <a:ea typeface="Quattrocento Sans"/>
                <a:cs typeface="Quattrocento Sans"/>
                <a:sym typeface="Quattrocento Sans"/>
              </a:rPr>
              <a:t>Wiki Link</a:t>
            </a:r>
            <a:endParaRPr sz="1400">
              <a:latin typeface="Quattrocento Sans"/>
              <a:ea typeface="Quattrocento Sans"/>
              <a:cs typeface="Quattrocento Sans"/>
              <a:sym typeface="Quattrocento Sans"/>
            </a:endParaRPr>
          </a:p>
        </p:txBody>
      </p:sp>
      <p:sp>
        <p:nvSpPr>
          <p:cNvPr id="165" name="Google Shape;165;p17"/>
          <p:cNvSpPr txBox="1"/>
          <p:nvPr/>
        </p:nvSpPr>
        <p:spPr>
          <a:xfrm>
            <a:off x="3724650" y="1102450"/>
            <a:ext cx="30231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Calibri"/>
                <a:ea typeface="Calibri"/>
                <a:cs typeface="Calibri"/>
                <a:sym typeface="Calibri"/>
              </a:rPr>
              <a:t> new/updates (check the bottom of the slide)</a:t>
            </a:r>
            <a:endParaRPr sz="1200">
              <a:solidFill>
                <a:schemeClr val="lt1"/>
              </a:solidFill>
              <a:latin typeface="Calibri"/>
              <a:ea typeface="Calibri"/>
              <a:cs typeface="Calibri"/>
              <a:sym typeface="Calibri"/>
            </a:endParaRPr>
          </a:p>
        </p:txBody>
      </p:sp>
      <p:sp>
        <p:nvSpPr>
          <p:cNvPr id="166" name="Google Shape;166;p17"/>
          <p:cNvSpPr/>
          <p:nvPr/>
        </p:nvSpPr>
        <p:spPr>
          <a:xfrm>
            <a:off x="3645375" y="1204475"/>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49" name="Shape 349"/>
        <p:cNvGrpSpPr/>
        <p:nvPr/>
      </p:nvGrpSpPr>
      <p:grpSpPr>
        <a:xfrm>
          <a:off x="0" y="0"/>
          <a:ext cx="0" cy="0"/>
          <a:chOff x="0" y="0"/>
          <a:chExt cx="0" cy="0"/>
        </a:xfrm>
      </p:grpSpPr>
      <p:sp>
        <p:nvSpPr>
          <p:cNvPr id="350" name="Google Shape;350;p35"/>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SEQUENCE</a:t>
            </a:r>
            <a:r>
              <a:rPr b="1" lang="en-US" sz="4000">
                <a:latin typeface="Twentieth Century"/>
                <a:ea typeface="Twentieth Century"/>
                <a:cs typeface="Twentieth Century"/>
                <a:sym typeface="Twentieth Century"/>
              </a:rPr>
              <a:t> DIAGRAM</a:t>
            </a:r>
            <a:endParaRPr/>
          </a:p>
        </p:txBody>
      </p:sp>
      <p:sp>
        <p:nvSpPr>
          <p:cNvPr id="351" name="Google Shape;35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2" name="Google Shape;352;p35"/>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53" name="Google Shape;353;p35"/>
          <p:cNvPicPr preferRelativeResize="0"/>
          <p:nvPr/>
        </p:nvPicPr>
        <p:blipFill rotWithShape="1">
          <a:blip r:embed="rId3">
            <a:alphaModFix/>
          </a:blip>
          <a:srcRect b="0" l="0" r="0" t="0"/>
          <a:stretch/>
        </p:blipFill>
        <p:spPr>
          <a:xfrm>
            <a:off x="1787278" y="1567377"/>
            <a:ext cx="8617424" cy="46636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57" name="Shape 357"/>
        <p:cNvGrpSpPr/>
        <p:nvPr/>
      </p:nvGrpSpPr>
      <p:grpSpPr>
        <a:xfrm>
          <a:off x="0" y="0"/>
          <a:ext cx="0" cy="0"/>
          <a:chOff x="0" y="0"/>
          <a:chExt cx="0" cy="0"/>
        </a:xfrm>
      </p:grpSpPr>
      <p:sp>
        <p:nvSpPr>
          <p:cNvPr id="358" name="Google Shape;358;p36"/>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STATE DIAGRAM</a:t>
            </a:r>
            <a:endParaRPr/>
          </a:p>
        </p:txBody>
      </p:sp>
      <p:sp>
        <p:nvSpPr>
          <p:cNvPr id="359" name="Google Shape;35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0" name="Google Shape;360;p36"/>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61" name="Google Shape;361;p36"/>
          <p:cNvPicPr preferRelativeResize="0"/>
          <p:nvPr/>
        </p:nvPicPr>
        <p:blipFill>
          <a:blip r:embed="rId3">
            <a:alphaModFix/>
          </a:blip>
          <a:stretch>
            <a:fillRect/>
          </a:stretch>
        </p:blipFill>
        <p:spPr>
          <a:xfrm>
            <a:off x="2803063" y="1439225"/>
            <a:ext cx="6585876" cy="5170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65" name="Shape 365"/>
        <p:cNvGrpSpPr/>
        <p:nvPr/>
      </p:nvGrpSpPr>
      <p:grpSpPr>
        <a:xfrm>
          <a:off x="0" y="0"/>
          <a:ext cx="0" cy="0"/>
          <a:chOff x="0" y="0"/>
          <a:chExt cx="0" cy="0"/>
        </a:xfrm>
      </p:grpSpPr>
      <p:sp>
        <p:nvSpPr>
          <p:cNvPr id="366" name="Google Shape;366;p37"/>
          <p:cNvSpPr txBox="1"/>
          <p:nvPr>
            <p:ph type="title"/>
          </p:nvPr>
        </p:nvSpPr>
        <p:spPr>
          <a:xfrm>
            <a:off x="1267241" y="541447"/>
            <a:ext cx="8266889" cy="10259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CONTEXT DIAGRAM</a:t>
            </a:r>
            <a:endParaRPr/>
          </a:p>
        </p:txBody>
      </p:sp>
      <p:sp>
        <p:nvSpPr>
          <p:cNvPr id="367" name="Google Shape;36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37"/>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69" name="Google Shape;369;p37"/>
          <p:cNvPicPr preferRelativeResize="0"/>
          <p:nvPr/>
        </p:nvPicPr>
        <p:blipFill rotWithShape="1">
          <a:blip r:embed="rId3">
            <a:alphaModFix/>
          </a:blip>
          <a:srcRect b="0" l="0" r="0" t="0"/>
          <a:stretch/>
        </p:blipFill>
        <p:spPr>
          <a:xfrm>
            <a:off x="3597236" y="1567364"/>
            <a:ext cx="4997522" cy="50686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73" name="Shape 373"/>
        <p:cNvGrpSpPr/>
        <p:nvPr/>
      </p:nvGrpSpPr>
      <p:grpSpPr>
        <a:xfrm>
          <a:off x="0" y="0"/>
          <a:ext cx="0" cy="0"/>
          <a:chOff x="0" y="0"/>
          <a:chExt cx="0" cy="0"/>
        </a:xfrm>
      </p:grpSpPr>
      <p:sp>
        <p:nvSpPr>
          <p:cNvPr id="374" name="Google Shape;374;p38"/>
          <p:cNvSpPr txBox="1"/>
          <p:nvPr>
            <p:ph type="title"/>
          </p:nvPr>
        </p:nvSpPr>
        <p:spPr>
          <a:xfrm>
            <a:off x="1276967" y="136525"/>
            <a:ext cx="10717236" cy="102593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Twentieth Century"/>
              <a:buNone/>
            </a:pPr>
            <a:r>
              <a:rPr b="1" lang="en-US" sz="4000">
                <a:latin typeface="Twentieth Century"/>
                <a:ea typeface="Twentieth Century"/>
                <a:cs typeface="Twentieth Century"/>
                <a:sym typeface="Twentieth Century"/>
              </a:rPr>
              <a:t>USER STORIES /ACCEPTANCE CRITERIA</a:t>
            </a:r>
            <a:endParaRPr/>
          </a:p>
        </p:txBody>
      </p:sp>
      <p:sp>
        <p:nvSpPr>
          <p:cNvPr id="375" name="Google Shape;37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6" name="Google Shape;376;p38"/>
          <p:cNvSpPr/>
          <p:nvPr/>
        </p:nvSpPr>
        <p:spPr>
          <a:xfrm flipH="1">
            <a:off x="593387" y="457200"/>
            <a:ext cx="58364" cy="6128426"/>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377" name="Google Shape;377;p38"/>
          <p:cNvGraphicFramePr/>
          <p:nvPr/>
        </p:nvGraphicFramePr>
        <p:xfrm>
          <a:off x="1389974" y="1104464"/>
          <a:ext cx="3000000" cy="3000000"/>
        </p:xfrm>
        <a:graphic>
          <a:graphicData uri="http://schemas.openxmlformats.org/drawingml/2006/table">
            <a:tbl>
              <a:tblPr bandRow="1" firstRow="1">
                <a:noFill/>
                <a:tableStyleId>{528A3570-5AB5-491E-B9C4-FDFD140129B9}</a:tableStyleId>
              </a:tblPr>
              <a:tblGrid>
                <a:gridCol w="1035600"/>
                <a:gridCol w="1218450"/>
                <a:gridCol w="2393375"/>
                <a:gridCol w="2480400"/>
                <a:gridCol w="2588675"/>
              </a:tblGrid>
              <a:tr h="758550">
                <a:tc>
                  <a:txBody>
                    <a:bodyPr/>
                    <a:lstStyle/>
                    <a:p>
                      <a:pPr indent="0" lvl="0" marL="0" marR="0" rtl="0" algn="ctr">
                        <a:spcBef>
                          <a:spcPts val="0"/>
                        </a:spcBef>
                        <a:spcAft>
                          <a:spcPts val="0"/>
                        </a:spcAft>
                        <a:buNone/>
                      </a:pPr>
                      <a:r>
                        <a:rPr lang="en-US" sz="1800" u="none" cap="none" strike="noStrike"/>
                        <a:t>Story ID</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Role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Goal</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Reason</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Acceptance Criteria</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New 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Sign up and log in functionality </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Access platform features</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Sign up with email – Log in with email and Password reset option. </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2</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Access to trading simulation</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Learn trading risk free</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G Selection of trading simulations- Feedback on trading decisions </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3</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Risk management tools</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Understand and manage trading risks </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Visibility of strategy risky Suggestions for risk mitigation.</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4</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Personalized learning paths</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Enhance trading knowledge</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Topic selection based on interest. Structured list of lessons and resources</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5</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Real-time market data in simulations</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Realistic trading experience </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Display of live market prices. Access to historical market data.</a:t>
                      </a:r>
                      <a:endParaRPr/>
                    </a:p>
                  </a:txBody>
                  <a:tcPr marT="45725" marB="45725" marR="91450" marL="91450" anchor="ctr"/>
                </a:tc>
              </a:tr>
              <a:tr h="758550">
                <a:tc>
                  <a:txBody>
                    <a:bodyPr/>
                    <a:lstStyle/>
                    <a:p>
                      <a:pPr indent="0" lvl="0" marL="0" marR="0" rtl="0" algn="ctr">
                        <a:spcBef>
                          <a:spcPts val="0"/>
                        </a:spcBef>
                        <a:spcAft>
                          <a:spcPts val="0"/>
                        </a:spcAft>
                        <a:buNone/>
                      </a:pPr>
                      <a:r>
                        <a:rPr lang="en-US" sz="1400" u="none" cap="none" strike="noStrike"/>
                        <a:t>6</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User</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Secure data handling </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Confidence in platform use</a:t>
                      </a:r>
                      <a:endParaRPr/>
                    </a:p>
                  </a:txBody>
                  <a:tcPr marT="45725" marB="45725" marR="91450" marL="91450" anchor="ctr"/>
                </a:tc>
                <a:tc>
                  <a:txBody>
                    <a:bodyPr/>
                    <a:lstStyle/>
                    <a:p>
                      <a:pPr indent="0" lvl="0" marL="0" marR="0" rtl="0" algn="ctr">
                        <a:spcBef>
                          <a:spcPts val="0"/>
                        </a:spcBef>
                        <a:spcAft>
                          <a:spcPts val="0"/>
                        </a:spcAft>
                        <a:buNone/>
                      </a:pPr>
                      <a:r>
                        <a:rPr lang="en-US" sz="1400" u="none" cap="none" strike="noStrike"/>
                        <a:t>Secure storage of personal information. Privacy Settings management.</a:t>
                      </a:r>
                      <a:endParaRPr/>
                    </a:p>
                  </a:txBody>
                  <a:tcPr marT="45725" marB="45725" marR="91450" marL="9145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grpSp>
        <p:nvGrpSpPr>
          <p:cNvPr id="382" name="Google Shape;382;p39"/>
          <p:cNvGrpSpPr/>
          <p:nvPr/>
        </p:nvGrpSpPr>
        <p:grpSpPr>
          <a:xfrm rot="10800000">
            <a:off x="1497225" y="2737053"/>
            <a:ext cx="1511982" cy="938120"/>
            <a:chOff x="4780827" y="2384561"/>
            <a:chExt cx="3364445" cy="2087495"/>
          </a:xfrm>
        </p:grpSpPr>
        <p:sp>
          <p:nvSpPr>
            <p:cNvPr id="383" name="Google Shape;383;p3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4" name="Google Shape;384;p3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385" name="Google Shape;385;p39"/>
          <p:cNvGrpSpPr/>
          <p:nvPr/>
        </p:nvGrpSpPr>
        <p:grpSpPr>
          <a:xfrm>
            <a:off x="9156027" y="2571533"/>
            <a:ext cx="1511982" cy="938120"/>
            <a:chOff x="4780827" y="2384561"/>
            <a:chExt cx="3364445" cy="2087495"/>
          </a:xfrm>
        </p:grpSpPr>
        <p:sp>
          <p:nvSpPr>
            <p:cNvPr id="386" name="Google Shape;386;p39"/>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7" name="Google Shape;387;p39"/>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388" name="Google Shape;388;p39"/>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RECAP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392" name="Shape 392"/>
        <p:cNvGrpSpPr/>
        <p:nvPr/>
      </p:nvGrpSpPr>
      <p:grpSpPr>
        <a:xfrm>
          <a:off x="0" y="0"/>
          <a:ext cx="0" cy="0"/>
          <a:chOff x="0" y="0"/>
          <a:chExt cx="0" cy="0"/>
        </a:xfrm>
      </p:grpSpPr>
      <p:sp>
        <p:nvSpPr>
          <p:cNvPr id="393" name="Google Shape;393;p40"/>
          <p:cNvSpPr txBox="1"/>
          <p:nvPr>
            <p:ph type="title"/>
          </p:nvPr>
        </p:nvSpPr>
        <p:spPr>
          <a:xfrm>
            <a:off x="1267243" y="555275"/>
            <a:ext cx="23937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1</a:t>
            </a:r>
            <a:endParaRPr/>
          </a:p>
        </p:txBody>
      </p:sp>
      <p:sp>
        <p:nvSpPr>
          <p:cNvPr id="394" name="Google Shape;39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40"/>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96" name="Google Shape;396;p40"/>
          <p:cNvPicPr preferRelativeResize="0"/>
          <p:nvPr/>
        </p:nvPicPr>
        <p:blipFill>
          <a:blip r:embed="rId3">
            <a:alphaModFix/>
          </a:blip>
          <a:stretch>
            <a:fillRect/>
          </a:stretch>
        </p:blipFill>
        <p:spPr>
          <a:xfrm>
            <a:off x="1267250" y="5335337"/>
            <a:ext cx="178700" cy="174125"/>
          </a:xfrm>
          <a:prstGeom prst="rect">
            <a:avLst/>
          </a:prstGeom>
          <a:noFill/>
          <a:ln>
            <a:noFill/>
          </a:ln>
        </p:spPr>
      </p:pic>
      <p:sp>
        <p:nvSpPr>
          <p:cNvPr id="397" name="Google Shape;397;p40"/>
          <p:cNvSpPr txBox="1"/>
          <p:nvPr/>
        </p:nvSpPr>
        <p:spPr>
          <a:xfrm>
            <a:off x="1445950" y="5215538"/>
            <a:ext cx="14706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Montserrat Medium"/>
                <a:ea typeface="Montserrat Medium"/>
                <a:cs typeface="Montserrat Medium"/>
                <a:sym typeface="Montserrat Medium"/>
              </a:rPr>
              <a:t>STORY</a:t>
            </a:r>
            <a:endParaRPr sz="1200">
              <a:solidFill>
                <a:schemeClr val="lt1"/>
              </a:solidFill>
              <a:latin typeface="Montserrat Medium"/>
              <a:ea typeface="Montserrat Medium"/>
              <a:cs typeface="Montserrat Medium"/>
              <a:sym typeface="Montserrat Medium"/>
            </a:endParaRPr>
          </a:p>
        </p:txBody>
      </p:sp>
      <p:pic>
        <p:nvPicPr>
          <p:cNvPr id="398" name="Google Shape;398;p40"/>
          <p:cNvPicPr preferRelativeResize="0"/>
          <p:nvPr/>
        </p:nvPicPr>
        <p:blipFill>
          <a:blip r:embed="rId4">
            <a:alphaModFix/>
          </a:blip>
          <a:stretch>
            <a:fillRect/>
          </a:stretch>
        </p:blipFill>
        <p:spPr>
          <a:xfrm>
            <a:off x="1267250" y="2269775"/>
            <a:ext cx="10592876" cy="2137150"/>
          </a:xfrm>
          <a:prstGeom prst="rect">
            <a:avLst/>
          </a:prstGeom>
          <a:noFill/>
          <a:ln>
            <a:noFill/>
          </a:ln>
        </p:spPr>
      </p:pic>
      <p:sp>
        <p:nvSpPr>
          <p:cNvPr id="399" name="Google Shape;399;p40"/>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03" name="Shape 403"/>
        <p:cNvGrpSpPr/>
        <p:nvPr/>
      </p:nvGrpSpPr>
      <p:grpSpPr>
        <a:xfrm>
          <a:off x="0" y="0"/>
          <a:ext cx="0" cy="0"/>
          <a:chOff x="0" y="0"/>
          <a:chExt cx="0" cy="0"/>
        </a:xfrm>
      </p:grpSpPr>
      <p:sp>
        <p:nvSpPr>
          <p:cNvPr id="404" name="Google Shape;404;p41"/>
          <p:cNvSpPr txBox="1"/>
          <p:nvPr>
            <p:ph type="title"/>
          </p:nvPr>
        </p:nvSpPr>
        <p:spPr>
          <a:xfrm>
            <a:off x="1267250" y="541450"/>
            <a:ext cx="102705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2</a:t>
            </a:r>
            <a:endParaRPr/>
          </a:p>
        </p:txBody>
      </p:sp>
      <p:sp>
        <p:nvSpPr>
          <p:cNvPr id="405" name="Google Shape;405;p4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06" name="Google Shape;406;p41"/>
          <p:cNvPicPr preferRelativeResize="0"/>
          <p:nvPr/>
        </p:nvPicPr>
        <p:blipFill>
          <a:blip r:embed="rId3">
            <a:alphaModFix/>
          </a:blip>
          <a:stretch>
            <a:fillRect/>
          </a:stretch>
        </p:blipFill>
        <p:spPr>
          <a:xfrm>
            <a:off x="1383200" y="5707900"/>
            <a:ext cx="178700" cy="174125"/>
          </a:xfrm>
          <a:prstGeom prst="rect">
            <a:avLst/>
          </a:prstGeom>
          <a:noFill/>
          <a:ln>
            <a:noFill/>
          </a:ln>
        </p:spPr>
      </p:pic>
      <p:sp>
        <p:nvSpPr>
          <p:cNvPr id="407" name="Google Shape;407;p41"/>
          <p:cNvSpPr txBox="1"/>
          <p:nvPr/>
        </p:nvSpPr>
        <p:spPr>
          <a:xfrm>
            <a:off x="1561900" y="5588100"/>
            <a:ext cx="14706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Montserrat Medium"/>
                <a:ea typeface="Montserrat Medium"/>
                <a:cs typeface="Montserrat Medium"/>
                <a:sym typeface="Montserrat Medium"/>
              </a:rPr>
              <a:t>STORY</a:t>
            </a:r>
            <a:endParaRPr sz="1200">
              <a:solidFill>
                <a:schemeClr val="lt1"/>
              </a:solidFill>
              <a:latin typeface="Montserrat Medium"/>
              <a:ea typeface="Montserrat Medium"/>
              <a:cs typeface="Montserrat Medium"/>
              <a:sym typeface="Montserrat Medium"/>
            </a:endParaRPr>
          </a:p>
        </p:txBody>
      </p:sp>
      <p:pic>
        <p:nvPicPr>
          <p:cNvPr id="408" name="Google Shape;408;p41"/>
          <p:cNvPicPr preferRelativeResize="0"/>
          <p:nvPr/>
        </p:nvPicPr>
        <p:blipFill>
          <a:blip r:embed="rId4">
            <a:alphaModFix/>
          </a:blip>
          <a:stretch>
            <a:fillRect/>
          </a:stretch>
        </p:blipFill>
        <p:spPr>
          <a:xfrm>
            <a:off x="1383200" y="1719850"/>
            <a:ext cx="10154399" cy="3559124"/>
          </a:xfrm>
          <a:prstGeom prst="rect">
            <a:avLst/>
          </a:prstGeom>
          <a:noFill/>
          <a:ln>
            <a:noFill/>
          </a:ln>
        </p:spPr>
      </p:pic>
      <p:sp>
        <p:nvSpPr>
          <p:cNvPr id="409" name="Google Shape;409;p4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3" name="Shape 413"/>
        <p:cNvGrpSpPr/>
        <p:nvPr/>
      </p:nvGrpSpPr>
      <p:grpSpPr>
        <a:xfrm>
          <a:off x="0" y="0"/>
          <a:ext cx="0" cy="0"/>
          <a:chOff x="0" y="0"/>
          <a:chExt cx="0" cy="0"/>
        </a:xfrm>
      </p:grpSpPr>
      <p:grpSp>
        <p:nvGrpSpPr>
          <p:cNvPr id="414" name="Google Shape;414;p42"/>
          <p:cNvGrpSpPr/>
          <p:nvPr/>
        </p:nvGrpSpPr>
        <p:grpSpPr>
          <a:xfrm rot="10800000">
            <a:off x="1497225" y="2737053"/>
            <a:ext cx="1511982" cy="938120"/>
            <a:chOff x="4780827" y="2384561"/>
            <a:chExt cx="3364445" cy="2087495"/>
          </a:xfrm>
        </p:grpSpPr>
        <p:sp>
          <p:nvSpPr>
            <p:cNvPr id="415" name="Google Shape;415;p42"/>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6" name="Google Shape;416;p42"/>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17" name="Google Shape;417;p42"/>
          <p:cNvGrpSpPr/>
          <p:nvPr/>
        </p:nvGrpSpPr>
        <p:grpSpPr>
          <a:xfrm>
            <a:off x="9214027" y="2571533"/>
            <a:ext cx="1511982" cy="938120"/>
            <a:chOff x="4780827" y="2384561"/>
            <a:chExt cx="3364445" cy="2087495"/>
          </a:xfrm>
        </p:grpSpPr>
        <p:sp>
          <p:nvSpPr>
            <p:cNvPr id="418" name="Google Shape;418;p42"/>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9" name="Google Shape;419;p42"/>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20" name="Google Shape;420;p42"/>
          <p:cNvSpPr txBox="1"/>
          <p:nvPr>
            <p:ph type="ctrTitle"/>
          </p:nvPr>
        </p:nvSpPr>
        <p:spPr>
          <a:xfrm>
            <a:off x="1524000" y="2571231"/>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PRODUCT BACKLOG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24" name="Shape 424"/>
        <p:cNvGrpSpPr/>
        <p:nvPr/>
      </p:nvGrpSpPr>
      <p:grpSpPr>
        <a:xfrm>
          <a:off x="0" y="0"/>
          <a:ext cx="0" cy="0"/>
          <a:chOff x="0" y="0"/>
          <a:chExt cx="0" cy="0"/>
        </a:xfrm>
      </p:grpSpPr>
      <p:sp>
        <p:nvSpPr>
          <p:cNvPr id="425" name="Google Shape;425;p4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26" name="Google Shape;426;p43"/>
          <p:cNvPicPr preferRelativeResize="0"/>
          <p:nvPr/>
        </p:nvPicPr>
        <p:blipFill>
          <a:blip r:embed="rId3">
            <a:alphaModFix/>
          </a:blip>
          <a:stretch>
            <a:fillRect/>
          </a:stretch>
        </p:blipFill>
        <p:spPr>
          <a:xfrm>
            <a:off x="1028450" y="5487037"/>
            <a:ext cx="178700" cy="174125"/>
          </a:xfrm>
          <a:prstGeom prst="rect">
            <a:avLst/>
          </a:prstGeom>
          <a:noFill/>
          <a:ln>
            <a:noFill/>
          </a:ln>
        </p:spPr>
      </p:pic>
      <p:sp>
        <p:nvSpPr>
          <p:cNvPr id="427" name="Google Shape;427;p43"/>
          <p:cNvSpPr txBox="1"/>
          <p:nvPr/>
        </p:nvSpPr>
        <p:spPr>
          <a:xfrm>
            <a:off x="1207150" y="5367238"/>
            <a:ext cx="14706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Montserrat Medium"/>
                <a:ea typeface="Montserrat Medium"/>
                <a:cs typeface="Montserrat Medium"/>
                <a:sym typeface="Montserrat Medium"/>
              </a:rPr>
              <a:t>STORY</a:t>
            </a:r>
            <a:endParaRPr sz="1200">
              <a:solidFill>
                <a:schemeClr val="lt1"/>
              </a:solidFill>
              <a:latin typeface="Montserrat Medium"/>
              <a:ea typeface="Montserrat Medium"/>
              <a:cs typeface="Montserrat Medium"/>
              <a:sym typeface="Montserrat Medium"/>
            </a:endParaRPr>
          </a:p>
        </p:txBody>
      </p:sp>
      <p:pic>
        <p:nvPicPr>
          <p:cNvPr id="428" name="Google Shape;428;p43"/>
          <p:cNvPicPr preferRelativeResize="0"/>
          <p:nvPr/>
        </p:nvPicPr>
        <p:blipFill>
          <a:blip r:embed="rId4">
            <a:alphaModFix/>
          </a:blip>
          <a:stretch>
            <a:fillRect/>
          </a:stretch>
        </p:blipFill>
        <p:spPr>
          <a:xfrm>
            <a:off x="1028450" y="1988550"/>
            <a:ext cx="10901273" cy="2699449"/>
          </a:xfrm>
          <a:prstGeom prst="rect">
            <a:avLst/>
          </a:prstGeom>
          <a:noFill/>
          <a:ln>
            <a:noFill/>
          </a:ln>
        </p:spPr>
      </p:pic>
      <p:sp>
        <p:nvSpPr>
          <p:cNvPr id="429" name="Google Shape;429;p4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grpSp>
        <p:nvGrpSpPr>
          <p:cNvPr id="434" name="Google Shape;434;p44"/>
          <p:cNvGrpSpPr/>
          <p:nvPr/>
        </p:nvGrpSpPr>
        <p:grpSpPr>
          <a:xfrm rot="10800000">
            <a:off x="1497225" y="2737053"/>
            <a:ext cx="1511982" cy="938120"/>
            <a:chOff x="4780827" y="2384561"/>
            <a:chExt cx="3364445" cy="2087495"/>
          </a:xfrm>
        </p:grpSpPr>
        <p:sp>
          <p:nvSpPr>
            <p:cNvPr id="435" name="Google Shape;435;p44"/>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6" name="Google Shape;436;p44"/>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37" name="Google Shape;437;p44"/>
          <p:cNvGrpSpPr/>
          <p:nvPr/>
        </p:nvGrpSpPr>
        <p:grpSpPr>
          <a:xfrm>
            <a:off x="9255452" y="2737045"/>
            <a:ext cx="1511982" cy="938120"/>
            <a:chOff x="4780827" y="2384561"/>
            <a:chExt cx="3364445" cy="2087495"/>
          </a:xfrm>
        </p:grpSpPr>
        <p:sp>
          <p:nvSpPr>
            <p:cNvPr id="438" name="Google Shape;438;p44"/>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9" name="Google Shape;439;p44"/>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40" name="Google Shape;440;p44"/>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3</a:t>
            </a:r>
            <a:endParaRPr sz="4800">
              <a:latin typeface="Twentieth Century"/>
              <a:ea typeface="Twentieth Century"/>
              <a:cs typeface="Twentieth Century"/>
              <a:sym typeface="Twentieth Centur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70" name="Shape 170"/>
        <p:cNvGrpSpPr/>
        <p:nvPr/>
      </p:nvGrpSpPr>
      <p:grpSpPr>
        <a:xfrm>
          <a:off x="0" y="0"/>
          <a:ext cx="0" cy="0"/>
          <a:chOff x="0" y="0"/>
          <a:chExt cx="0" cy="0"/>
        </a:xfrm>
      </p:grpSpPr>
      <p:sp>
        <p:nvSpPr>
          <p:cNvPr id="171" name="Google Shape;171;p18"/>
          <p:cNvSpPr/>
          <p:nvPr/>
        </p:nvSpPr>
        <p:spPr>
          <a:xfrm>
            <a:off x="1772701" y="1536276"/>
            <a:ext cx="1590274" cy="1605064"/>
          </a:xfrm>
          <a:prstGeom prst="ellipse">
            <a:avLst/>
          </a:prstGeom>
          <a:gradFill>
            <a:gsLst>
              <a:gs pos="0">
                <a:srgbClr val="F2FBF8"/>
              </a:gs>
              <a:gs pos="19000">
                <a:srgbClr val="92E5CF"/>
              </a:gs>
              <a:gs pos="74000">
                <a:srgbClr val="92E5CF"/>
              </a:gs>
              <a:gs pos="100000">
                <a:srgbClr val="B6EEDF"/>
              </a:gs>
            </a:gsLst>
            <a:lin ang="5400000" scaled="0"/>
          </a:gra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2" name="Google Shape;172;p18"/>
          <p:cNvSpPr/>
          <p:nvPr/>
        </p:nvSpPr>
        <p:spPr>
          <a:xfrm>
            <a:off x="783602" y="558028"/>
            <a:ext cx="45719" cy="5758241"/>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3" name="Google Shape;173;p18"/>
          <p:cNvSpPr/>
          <p:nvPr/>
        </p:nvSpPr>
        <p:spPr>
          <a:xfrm>
            <a:off x="5045931" y="1488295"/>
            <a:ext cx="1594449" cy="1605064"/>
          </a:xfrm>
          <a:prstGeom prst="ellipse">
            <a:avLst/>
          </a:prstGeom>
          <a:solidFill>
            <a:srgbClr val="729133"/>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4" name="Google Shape;174;p18"/>
          <p:cNvSpPr/>
          <p:nvPr/>
        </p:nvSpPr>
        <p:spPr>
          <a:xfrm>
            <a:off x="8211312" y="1488295"/>
            <a:ext cx="1517967" cy="1570231"/>
          </a:xfrm>
          <a:prstGeom prst="ellipse">
            <a:avLst/>
          </a:prstGeom>
          <a:solidFill>
            <a:srgbClr val="00B0F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5" name="Google Shape;175;p18"/>
          <p:cNvSpPr/>
          <p:nvPr/>
        </p:nvSpPr>
        <p:spPr>
          <a:xfrm>
            <a:off x="1841728" y="4082980"/>
            <a:ext cx="1521247" cy="1605064"/>
          </a:xfrm>
          <a:prstGeom prst="ellipse">
            <a:avLst/>
          </a:prstGeom>
          <a:solidFill>
            <a:srgbClr val="00206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18"/>
          <p:cNvSpPr/>
          <p:nvPr/>
        </p:nvSpPr>
        <p:spPr>
          <a:xfrm>
            <a:off x="5030266" y="4109568"/>
            <a:ext cx="1604177" cy="1605064"/>
          </a:xfrm>
          <a:prstGeom prst="ellipse">
            <a:avLst/>
          </a:prstGeom>
          <a:solidFill>
            <a:srgbClr val="C0000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7" name="Google Shape;177;p18"/>
          <p:cNvSpPr/>
          <p:nvPr/>
        </p:nvSpPr>
        <p:spPr>
          <a:xfrm>
            <a:off x="8277059" y="4136173"/>
            <a:ext cx="1521247" cy="1551871"/>
          </a:xfrm>
          <a:prstGeom prst="ellipse">
            <a:avLst/>
          </a:prstGeom>
          <a:solidFill>
            <a:srgbClr val="FFC000"/>
          </a:solidFill>
          <a:ln cap="flat" cmpd="sng" w="12700">
            <a:solidFill>
              <a:srgbClr val="11493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erson standing in front of water&#10;&#10;Description automatically generated" id="178" name="Google Shape;178;p18"/>
          <p:cNvPicPr preferRelativeResize="0"/>
          <p:nvPr/>
        </p:nvPicPr>
        <p:blipFill rotWithShape="1">
          <a:blip r:embed="rId3">
            <a:alphaModFix/>
          </a:blip>
          <a:srcRect b="0" l="0" r="0" t="0"/>
          <a:stretch/>
        </p:blipFill>
        <p:spPr>
          <a:xfrm>
            <a:off x="1841727" y="1637164"/>
            <a:ext cx="1473445" cy="1448545"/>
          </a:xfrm>
          <a:prstGeom prst="rect">
            <a:avLst/>
          </a:prstGeom>
          <a:noFill/>
          <a:ln>
            <a:noFill/>
          </a:ln>
        </p:spPr>
      </p:pic>
      <p:pic>
        <p:nvPicPr>
          <p:cNvPr descr="A person wearing sunglasses and standing in front of a building&#10;&#10;Description automatically generated" id="179" name="Google Shape;179;p18"/>
          <p:cNvPicPr preferRelativeResize="0"/>
          <p:nvPr/>
        </p:nvPicPr>
        <p:blipFill rotWithShape="1">
          <a:blip r:embed="rId4">
            <a:alphaModFix/>
          </a:blip>
          <a:srcRect b="0" l="0" r="0" t="0"/>
          <a:stretch/>
        </p:blipFill>
        <p:spPr>
          <a:xfrm>
            <a:off x="5114958" y="1621941"/>
            <a:ext cx="1456396" cy="1372547"/>
          </a:xfrm>
          <a:prstGeom prst="rect">
            <a:avLst/>
          </a:prstGeom>
          <a:noFill/>
          <a:ln>
            <a:noFill/>
          </a:ln>
        </p:spPr>
      </p:pic>
      <p:pic>
        <p:nvPicPr>
          <p:cNvPr descr="A person with long hair smiling&#10;&#10;Description automatically generated" id="180" name="Google Shape;180;p18"/>
          <p:cNvPicPr preferRelativeResize="0"/>
          <p:nvPr/>
        </p:nvPicPr>
        <p:blipFill rotWithShape="1">
          <a:blip r:embed="rId5">
            <a:alphaModFix/>
          </a:blip>
          <a:srcRect b="0" l="0" r="0" t="0"/>
          <a:stretch/>
        </p:blipFill>
        <p:spPr>
          <a:xfrm>
            <a:off x="8279041" y="1557903"/>
            <a:ext cx="1382507" cy="1436585"/>
          </a:xfrm>
          <a:prstGeom prst="rect">
            <a:avLst/>
          </a:prstGeom>
          <a:noFill/>
          <a:ln>
            <a:noFill/>
          </a:ln>
        </p:spPr>
      </p:pic>
      <p:pic>
        <p:nvPicPr>
          <p:cNvPr descr="A person smiling at camera&#10;&#10;Description automatically generated" id="181" name="Google Shape;181;p18"/>
          <p:cNvPicPr preferRelativeResize="0"/>
          <p:nvPr/>
        </p:nvPicPr>
        <p:blipFill rotWithShape="1">
          <a:blip r:embed="rId6">
            <a:alphaModFix/>
          </a:blip>
          <a:srcRect b="0" l="0" r="0" t="0"/>
          <a:stretch/>
        </p:blipFill>
        <p:spPr>
          <a:xfrm>
            <a:off x="1908229" y="4194704"/>
            <a:ext cx="1414618" cy="1414618"/>
          </a:xfrm>
          <a:prstGeom prst="rect">
            <a:avLst/>
          </a:prstGeom>
          <a:noFill/>
          <a:ln>
            <a:noFill/>
          </a:ln>
        </p:spPr>
      </p:pic>
      <p:pic>
        <p:nvPicPr>
          <p:cNvPr descr="A person in a pink dress&#10;&#10;Description automatically generated" id="182" name="Google Shape;182;p18"/>
          <p:cNvPicPr preferRelativeResize="0"/>
          <p:nvPr/>
        </p:nvPicPr>
        <p:blipFill rotWithShape="1">
          <a:blip r:embed="rId7">
            <a:alphaModFix/>
          </a:blip>
          <a:srcRect b="0" l="0" r="0" t="0"/>
          <a:stretch/>
        </p:blipFill>
        <p:spPr>
          <a:xfrm>
            <a:off x="5114958" y="4194704"/>
            <a:ext cx="1434791" cy="1434791"/>
          </a:xfrm>
          <a:prstGeom prst="rect">
            <a:avLst/>
          </a:prstGeom>
          <a:noFill/>
          <a:ln>
            <a:noFill/>
          </a:ln>
        </p:spPr>
      </p:pic>
      <p:pic>
        <p:nvPicPr>
          <p:cNvPr descr="A person with glasses and a beard&#10;&#10;Description automatically generated" id="183" name="Google Shape;183;p18"/>
          <p:cNvPicPr preferRelativeResize="0"/>
          <p:nvPr/>
        </p:nvPicPr>
        <p:blipFill rotWithShape="1">
          <a:blip r:embed="rId8">
            <a:alphaModFix/>
          </a:blip>
          <a:srcRect b="0" l="0" r="0" t="0"/>
          <a:stretch/>
        </p:blipFill>
        <p:spPr>
          <a:xfrm>
            <a:off x="8357312" y="4248583"/>
            <a:ext cx="1360739" cy="1360739"/>
          </a:xfrm>
          <a:prstGeom prst="rect">
            <a:avLst/>
          </a:prstGeom>
          <a:noFill/>
          <a:ln>
            <a:noFill/>
          </a:ln>
        </p:spPr>
      </p:pic>
      <p:sp>
        <p:nvSpPr>
          <p:cNvPr id="184" name="Google Shape;184;p18"/>
          <p:cNvSpPr txBox="1"/>
          <p:nvPr/>
        </p:nvSpPr>
        <p:spPr>
          <a:xfrm>
            <a:off x="1390323" y="3304561"/>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Venkatesh Nidumukkala</a:t>
            </a:r>
            <a:endParaRPr b="0" i="0" sz="1400" u="none" cap="none" strike="noStrike">
              <a:solidFill>
                <a:schemeClr val="lt1"/>
              </a:solidFill>
              <a:latin typeface="Calibri"/>
              <a:ea typeface="Calibri"/>
              <a:cs typeface="Calibri"/>
              <a:sym typeface="Calibri"/>
            </a:endParaRPr>
          </a:p>
        </p:txBody>
      </p:sp>
      <p:sp>
        <p:nvSpPr>
          <p:cNvPr id="185" name="Google Shape;185;p18"/>
          <p:cNvSpPr txBox="1"/>
          <p:nvPr/>
        </p:nvSpPr>
        <p:spPr>
          <a:xfrm>
            <a:off x="7940279" y="3296412"/>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Mani Chandana Kilaru</a:t>
            </a:r>
            <a:endParaRPr/>
          </a:p>
        </p:txBody>
      </p:sp>
      <p:sp>
        <p:nvSpPr>
          <p:cNvPr id="186" name="Google Shape;186;p18"/>
          <p:cNvSpPr txBox="1"/>
          <p:nvPr/>
        </p:nvSpPr>
        <p:spPr>
          <a:xfrm>
            <a:off x="1390323" y="3569737"/>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Backend Developer</a:t>
            </a:r>
            <a:endParaRPr/>
          </a:p>
        </p:txBody>
      </p:sp>
      <p:sp>
        <p:nvSpPr>
          <p:cNvPr id="187" name="Google Shape;187;p18"/>
          <p:cNvSpPr txBox="1"/>
          <p:nvPr/>
        </p:nvSpPr>
        <p:spPr>
          <a:xfrm>
            <a:off x="4665301" y="3355996"/>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Ankit Mhatre</a:t>
            </a:r>
            <a:endParaRPr/>
          </a:p>
        </p:txBody>
      </p:sp>
      <p:sp>
        <p:nvSpPr>
          <p:cNvPr id="188" name="Google Shape;188;p18"/>
          <p:cNvSpPr txBox="1"/>
          <p:nvPr/>
        </p:nvSpPr>
        <p:spPr>
          <a:xfrm>
            <a:off x="4665301" y="3593935"/>
            <a:ext cx="2286000" cy="265176"/>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Project Manager / ML Engineer</a:t>
            </a:r>
            <a:endParaRPr/>
          </a:p>
        </p:txBody>
      </p:sp>
      <p:sp>
        <p:nvSpPr>
          <p:cNvPr id="189" name="Google Shape;189;p18"/>
          <p:cNvSpPr txBox="1"/>
          <p:nvPr/>
        </p:nvSpPr>
        <p:spPr>
          <a:xfrm>
            <a:off x="7894681" y="3534298"/>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Front End Developer</a:t>
            </a:r>
            <a:endParaRPr/>
          </a:p>
        </p:txBody>
      </p:sp>
      <p:sp>
        <p:nvSpPr>
          <p:cNvPr id="190" name="Google Shape;190;p18"/>
          <p:cNvSpPr txBox="1"/>
          <p:nvPr/>
        </p:nvSpPr>
        <p:spPr>
          <a:xfrm>
            <a:off x="1459350" y="5824696"/>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Tejaswi Koppula</a:t>
            </a:r>
            <a:endParaRPr b="0" i="0" sz="1400" u="none" cap="none" strike="noStrike">
              <a:solidFill>
                <a:schemeClr val="lt1"/>
              </a:solidFill>
              <a:latin typeface="Calibri"/>
              <a:ea typeface="Calibri"/>
              <a:cs typeface="Calibri"/>
              <a:sym typeface="Calibri"/>
            </a:endParaRPr>
          </a:p>
        </p:txBody>
      </p:sp>
      <p:sp>
        <p:nvSpPr>
          <p:cNvPr id="191" name="Google Shape;191;p18"/>
          <p:cNvSpPr txBox="1"/>
          <p:nvPr/>
        </p:nvSpPr>
        <p:spPr>
          <a:xfrm>
            <a:off x="7940279" y="5816547"/>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Charan Raju m</a:t>
            </a:r>
            <a:endParaRPr/>
          </a:p>
        </p:txBody>
      </p:sp>
      <p:sp>
        <p:nvSpPr>
          <p:cNvPr id="192" name="Google Shape;192;p18"/>
          <p:cNvSpPr txBox="1"/>
          <p:nvPr/>
        </p:nvSpPr>
        <p:spPr>
          <a:xfrm>
            <a:off x="1459350" y="6089872"/>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Backend Developer</a:t>
            </a:r>
            <a:endParaRPr/>
          </a:p>
        </p:txBody>
      </p:sp>
      <p:sp>
        <p:nvSpPr>
          <p:cNvPr id="193" name="Google Shape;193;p18"/>
          <p:cNvSpPr txBox="1"/>
          <p:nvPr/>
        </p:nvSpPr>
        <p:spPr>
          <a:xfrm>
            <a:off x="4734328" y="5876131"/>
            <a:ext cx="2286000" cy="265176"/>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ctr">
              <a:lnSpc>
                <a:spcPct val="100000"/>
              </a:lnSpc>
              <a:spcBef>
                <a:spcPts val="0"/>
              </a:spcBef>
              <a:spcAft>
                <a:spcPts val="0"/>
              </a:spcAft>
              <a:buClr>
                <a:schemeClr val="lt1"/>
              </a:buClr>
              <a:buSzPct val="100000"/>
              <a:buFont typeface="Arial"/>
              <a:buNone/>
            </a:pPr>
            <a:r>
              <a:rPr b="0" i="0" lang="en-US" sz="1400" u="none" cap="none" strike="noStrike">
                <a:solidFill>
                  <a:schemeClr val="lt1"/>
                </a:solidFill>
                <a:latin typeface="Calibri"/>
                <a:ea typeface="Calibri"/>
                <a:cs typeface="Calibri"/>
                <a:sym typeface="Calibri"/>
              </a:rPr>
              <a:t>Uma Maheshwari Bichinepally</a:t>
            </a:r>
            <a:endParaRPr b="0" i="0" sz="1400" u="none" cap="none" strike="noStrike">
              <a:solidFill>
                <a:schemeClr val="lt1"/>
              </a:solidFill>
              <a:latin typeface="Calibri"/>
              <a:ea typeface="Calibri"/>
              <a:cs typeface="Calibri"/>
              <a:sym typeface="Calibri"/>
            </a:endParaRPr>
          </a:p>
        </p:txBody>
      </p:sp>
      <p:sp>
        <p:nvSpPr>
          <p:cNvPr id="194" name="Google Shape;194;p18"/>
          <p:cNvSpPr txBox="1"/>
          <p:nvPr/>
        </p:nvSpPr>
        <p:spPr>
          <a:xfrm>
            <a:off x="4734328" y="6114070"/>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UI/UX Developer</a:t>
            </a:r>
            <a:endParaRPr/>
          </a:p>
        </p:txBody>
      </p:sp>
      <p:sp>
        <p:nvSpPr>
          <p:cNvPr id="195" name="Google Shape;195;p18"/>
          <p:cNvSpPr txBox="1"/>
          <p:nvPr/>
        </p:nvSpPr>
        <p:spPr>
          <a:xfrm>
            <a:off x="7894681" y="6089872"/>
            <a:ext cx="2286000" cy="265176"/>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100000"/>
              </a:lnSpc>
              <a:spcBef>
                <a:spcPts val="0"/>
              </a:spcBef>
              <a:spcAft>
                <a:spcPts val="0"/>
              </a:spcAft>
              <a:buClr>
                <a:srgbClr val="7F7F7F"/>
              </a:buClr>
              <a:buSzPct val="100000"/>
              <a:buFont typeface="Arial"/>
              <a:buNone/>
            </a:pPr>
            <a:r>
              <a:rPr b="0" i="0" lang="en-US" sz="1400" u="none" cap="none" strike="noStrike">
                <a:solidFill>
                  <a:srgbClr val="7F7F7F"/>
                </a:solidFill>
                <a:latin typeface="Calibri"/>
                <a:ea typeface="Calibri"/>
                <a:cs typeface="Calibri"/>
                <a:sym typeface="Calibri"/>
              </a:rPr>
              <a:t>Tester</a:t>
            </a:r>
            <a:endParaRPr/>
          </a:p>
        </p:txBody>
      </p:sp>
      <p:sp>
        <p:nvSpPr>
          <p:cNvPr id="196" name="Google Shape;196;p18"/>
          <p:cNvSpPr txBox="1"/>
          <p:nvPr/>
        </p:nvSpPr>
        <p:spPr>
          <a:xfrm>
            <a:off x="1584876" y="295694"/>
            <a:ext cx="3997512" cy="85411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MEET OUR TEAM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44" name="Shape 444"/>
        <p:cNvGrpSpPr/>
        <p:nvPr/>
      </p:nvGrpSpPr>
      <p:grpSpPr>
        <a:xfrm>
          <a:off x="0" y="0"/>
          <a:ext cx="0" cy="0"/>
          <a:chOff x="0" y="0"/>
          <a:chExt cx="0" cy="0"/>
        </a:xfrm>
      </p:grpSpPr>
      <p:sp>
        <p:nvSpPr>
          <p:cNvPr id="445" name="Google Shape;445;p45"/>
          <p:cNvSpPr txBox="1"/>
          <p:nvPr>
            <p:ph type="title"/>
          </p:nvPr>
        </p:nvSpPr>
        <p:spPr>
          <a:xfrm>
            <a:off x="1267245" y="636400"/>
            <a:ext cx="47403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3 BACKLOG</a:t>
            </a:r>
            <a:endParaRPr/>
          </a:p>
        </p:txBody>
      </p:sp>
      <p:sp>
        <p:nvSpPr>
          <p:cNvPr id="446" name="Google Shape;446;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7" name="Google Shape;447;p45"/>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448" name="Google Shape;448;p45"/>
          <p:cNvPicPr preferRelativeResize="0"/>
          <p:nvPr/>
        </p:nvPicPr>
        <p:blipFill>
          <a:blip r:embed="rId3">
            <a:alphaModFix/>
          </a:blip>
          <a:stretch>
            <a:fillRect/>
          </a:stretch>
        </p:blipFill>
        <p:spPr>
          <a:xfrm>
            <a:off x="1267250" y="5528462"/>
            <a:ext cx="178700" cy="174125"/>
          </a:xfrm>
          <a:prstGeom prst="rect">
            <a:avLst/>
          </a:prstGeom>
          <a:noFill/>
          <a:ln>
            <a:noFill/>
          </a:ln>
        </p:spPr>
      </p:pic>
      <p:sp>
        <p:nvSpPr>
          <p:cNvPr id="449" name="Google Shape;449;p45"/>
          <p:cNvSpPr txBox="1"/>
          <p:nvPr/>
        </p:nvSpPr>
        <p:spPr>
          <a:xfrm>
            <a:off x="1445950" y="5408663"/>
            <a:ext cx="14706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latin typeface="Montserrat Medium"/>
                <a:ea typeface="Montserrat Medium"/>
                <a:cs typeface="Montserrat Medium"/>
                <a:sym typeface="Montserrat Medium"/>
              </a:rPr>
              <a:t>STORY</a:t>
            </a:r>
            <a:endParaRPr sz="1200">
              <a:solidFill>
                <a:schemeClr val="lt1"/>
              </a:solidFill>
              <a:latin typeface="Montserrat Medium"/>
              <a:ea typeface="Montserrat Medium"/>
              <a:cs typeface="Montserrat Medium"/>
              <a:sym typeface="Montserrat Medium"/>
            </a:endParaRPr>
          </a:p>
        </p:txBody>
      </p:sp>
      <p:sp>
        <p:nvSpPr>
          <p:cNvPr id="450" name="Google Shape;450;p4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51" name="Google Shape;451;p45"/>
          <p:cNvPicPr preferRelativeResize="0"/>
          <p:nvPr/>
        </p:nvPicPr>
        <p:blipFill>
          <a:blip r:embed="rId4">
            <a:alphaModFix/>
          </a:blip>
          <a:stretch>
            <a:fillRect/>
          </a:stretch>
        </p:blipFill>
        <p:spPr>
          <a:xfrm>
            <a:off x="849751" y="1814800"/>
            <a:ext cx="11189851" cy="31580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55" name="Shape 455"/>
        <p:cNvGrpSpPr/>
        <p:nvPr/>
      </p:nvGrpSpPr>
      <p:grpSpPr>
        <a:xfrm>
          <a:off x="0" y="0"/>
          <a:ext cx="0" cy="0"/>
          <a:chOff x="0" y="0"/>
          <a:chExt cx="0" cy="0"/>
        </a:xfrm>
      </p:grpSpPr>
      <p:sp>
        <p:nvSpPr>
          <p:cNvPr id="456" name="Google Shape;456;p46"/>
          <p:cNvSpPr txBox="1"/>
          <p:nvPr>
            <p:ph type="title"/>
          </p:nvPr>
        </p:nvSpPr>
        <p:spPr>
          <a:xfrm>
            <a:off x="1389972" y="78475"/>
            <a:ext cx="7343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ACCEPTANCE CRITERIA (contd.)</a:t>
            </a:r>
            <a:endParaRPr/>
          </a:p>
        </p:txBody>
      </p:sp>
      <p:sp>
        <p:nvSpPr>
          <p:cNvPr id="457" name="Google Shape;457;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46"/>
          <p:cNvSpPr/>
          <p:nvPr/>
        </p:nvSpPr>
        <p:spPr>
          <a:xfrm>
            <a:off x="497725" y="401575"/>
            <a:ext cx="84600" cy="60129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459" name="Google Shape;459;p46"/>
          <p:cNvGraphicFramePr/>
          <p:nvPr/>
        </p:nvGraphicFramePr>
        <p:xfrm>
          <a:off x="1389974" y="1104464"/>
          <a:ext cx="3000000" cy="3000000"/>
        </p:xfrm>
        <a:graphic>
          <a:graphicData uri="http://schemas.openxmlformats.org/drawingml/2006/table">
            <a:tbl>
              <a:tblPr bandRow="1" firstRow="1">
                <a:noFill/>
                <a:tableStyleId>{528A3570-5AB5-491E-B9C4-FDFD140129B9}</a:tableStyleId>
              </a:tblPr>
              <a:tblGrid>
                <a:gridCol w="1713725"/>
                <a:gridCol w="4104600"/>
                <a:gridCol w="4283775"/>
              </a:tblGrid>
              <a:tr h="696900">
                <a:tc>
                  <a:txBody>
                    <a:bodyPr/>
                    <a:lstStyle/>
                    <a:p>
                      <a:pPr indent="0" lvl="0" marL="0" rtl="0" algn="ctr">
                        <a:lnSpc>
                          <a:spcPct val="115000"/>
                        </a:lnSpc>
                        <a:spcBef>
                          <a:spcPts val="0"/>
                        </a:spcBef>
                        <a:spcAft>
                          <a:spcPts val="0"/>
                        </a:spcAft>
                        <a:buSzPts val="1100"/>
                        <a:buNone/>
                      </a:pPr>
                      <a:r>
                        <a:rPr lang="en-US" sz="1800">
                          <a:solidFill>
                            <a:srgbClr val="FFFFFF"/>
                          </a:solidFill>
                        </a:rPr>
                        <a:t>Sr.No</a:t>
                      </a:r>
                      <a:endParaRPr sz="1800"/>
                    </a:p>
                  </a:txBody>
                  <a:tcPr marT="45725" marB="45725" marR="91450" marL="91450" anchor="ctr">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solidFill>
                            <a:srgbClr val="FFFFFF"/>
                          </a:solidFill>
                        </a:rPr>
                        <a:t>Summary</a:t>
                      </a:r>
                      <a:endParaRPr/>
                    </a:p>
                  </a:txBody>
                  <a:tcPr marT="45725" marB="45725" marR="91450" marL="91450" anchor="ctr"/>
                </a:tc>
                <a:tc>
                  <a:txBody>
                    <a:bodyPr/>
                    <a:lstStyle/>
                    <a:p>
                      <a:pPr indent="0" lvl="0" marL="0" rtl="0" algn="ctr">
                        <a:lnSpc>
                          <a:spcPct val="115000"/>
                        </a:lnSpc>
                        <a:spcBef>
                          <a:spcPts val="0"/>
                        </a:spcBef>
                        <a:spcAft>
                          <a:spcPts val="0"/>
                        </a:spcAft>
                        <a:buSzPts val="1100"/>
                        <a:buNone/>
                      </a:pPr>
                      <a:r>
                        <a:rPr lang="en-US" sz="1800">
                          <a:solidFill>
                            <a:srgbClr val="FFFFFF"/>
                          </a:solidFill>
                        </a:rPr>
                        <a:t>Acceptance Criteria </a:t>
                      </a:r>
                      <a:endParaRPr sz="1800"/>
                    </a:p>
                  </a:txBody>
                  <a:tcPr marT="45725" marB="45725" marR="91450" marL="91450" anchor="ctr"/>
                </a:tc>
              </a:tr>
              <a:tr h="696900">
                <a:tc>
                  <a:txBody>
                    <a:bodyPr/>
                    <a:lstStyle/>
                    <a:p>
                      <a:pPr indent="0" lvl="0" marL="0" rtl="0" algn="ctr">
                        <a:lnSpc>
                          <a:spcPct val="115000"/>
                        </a:lnSpc>
                        <a:spcBef>
                          <a:spcPts val="0"/>
                        </a:spcBef>
                        <a:spcAft>
                          <a:spcPts val="0"/>
                        </a:spcAft>
                        <a:buClr>
                          <a:schemeClr val="dk1"/>
                        </a:buClr>
                        <a:buSzPts val="1100"/>
                        <a:buFont typeface="Arial"/>
                        <a:buNone/>
                      </a:pPr>
                      <a:r>
                        <a:rPr lang="en-US"/>
                        <a:t>1</a:t>
                      </a:r>
                      <a:endParaRPr b="1">
                        <a:solidFill>
                          <a:srgbClr val="FFFFFF"/>
                        </a:solidFill>
                        <a:highlight>
                          <a:schemeClr val="lt1"/>
                        </a:highlight>
                        <a:latin typeface="Calibri"/>
                        <a:ea typeface="Calibri"/>
                        <a:cs typeface="Calibri"/>
                        <a:sym typeface="Calibri"/>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Pipeline for Risk Assessment for Individual portfolios</a:t>
                      </a:r>
                      <a:endParaRPr>
                        <a:latin typeface="Calibri"/>
                        <a:ea typeface="Calibri"/>
                        <a:cs typeface="Calibri"/>
                        <a:sym typeface="Calibri"/>
                      </a:endParaRPr>
                    </a:p>
                  </a:txBody>
                  <a:tcPr marT="91425" marB="91425" marR="91425" marL="91425">
                    <a:lnL cap="flat" cmpd="sng" w="12700">
                      <a:solidFill>
                        <a:schemeClr val="lt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US"/>
                        <a:t>Collect portfolio data</a:t>
                      </a:r>
                      <a:endParaRPr/>
                    </a:p>
                    <a:p>
                      <a:pPr indent="0" lvl="0" marL="0" rtl="0" algn="ctr">
                        <a:lnSpc>
                          <a:spcPct val="115000"/>
                        </a:lnSpc>
                        <a:spcBef>
                          <a:spcPts val="0"/>
                        </a:spcBef>
                        <a:spcAft>
                          <a:spcPts val="0"/>
                        </a:spcAft>
                        <a:buNone/>
                      </a:pPr>
                      <a:r>
                        <a:rPr lang="en-US"/>
                        <a:t>Calculate risk metrics</a:t>
                      </a:r>
                      <a:endParaRPr/>
                    </a:p>
                  </a:txBody>
                  <a:tcPr marT="91425" marB="91425" marR="91425" marL="91425"/>
                </a:tc>
              </a:tr>
              <a:tr h="696900">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a:txBody>
                  <a:tcPr marT="91425" marB="91425" marR="91425" marL="91425">
                    <a:lnT cap="flat" cmpd="sng" w="12700">
                      <a:solidFill>
                        <a:schemeClr val="lt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Integrate pattern Prediction Algorithm</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Perform pattern prediction</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Allow further customisation</a:t>
                      </a:r>
                      <a:endParaRPr>
                        <a:latin typeface="Calibri"/>
                        <a:ea typeface="Calibri"/>
                        <a:cs typeface="Calibri"/>
                        <a:sym typeface="Calibri"/>
                      </a:endParaRPr>
                    </a:p>
                  </a:txBody>
                  <a:tcPr marT="91425" marB="91425" marR="91425" marL="91425"/>
                </a:tc>
              </a:tr>
              <a:tr h="696900">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3</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Categorize learning topics and add more nested modules</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Provide a mechanism for topic categorization</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Enable creation of nested modules</a:t>
                      </a:r>
                      <a:endParaRPr>
                        <a:latin typeface="Calibri"/>
                        <a:ea typeface="Calibri"/>
                        <a:cs typeface="Calibri"/>
                        <a:sym typeface="Calibri"/>
                      </a:endParaRPr>
                    </a:p>
                  </a:txBody>
                  <a:tcPr marT="91425" marB="91425" marR="91425" marL="91425"/>
                </a:tc>
              </a:tr>
              <a:tr h="845125">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Create rooms, and connect the AI Assistant</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Allow room creation</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Respond to user queries</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Generate a screenshot on the go</a:t>
                      </a:r>
                      <a:endParaRPr>
                        <a:latin typeface="Calibri"/>
                        <a:ea typeface="Calibri"/>
                        <a:cs typeface="Calibri"/>
                        <a:sym typeface="Calibri"/>
                      </a:endParaRPr>
                    </a:p>
                  </a:txBody>
                  <a:tcPr marT="91425" marB="91425" marR="91425" marL="91425"/>
                </a:tc>
              </a:tr>
              <a:tr h="696900">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5</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Show stock charts</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Display Stock chart</a:t>
                      </a:r>
                      <a:endParaRPr>
                        <a:latin typeface="Calibri"/>
                        <a:ea typeface="Calibri"/>
                        <a:cs typeface="Calibri"/>
                        <a:sym typeface="Calibri"/>
                      </a:endParaRPr>
                    </a:p>
                  </a:txBody>
                  <a:tcPr marT="91425" marB="91425" marR="91425" marL="91425"/>
                </a:tc>
              </a:tr>
              <a:tr h="845125">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6</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Basic trading simulation engine(building an exchange)</a:t>
                      </a:r>
                      <a:endParaRPr>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en-US">
                          <a:latin typeface="Calibri"/>
                          <a:ea typeface="Calibri"/>
                          <a:cs typeface="Calibri"/>
                          <a:sym typeface="Calibri"/>
                        </a:rPr>
                        <a:t>Place buy and sell orders</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View their order book</a:t>
                      </a:r>
                      <a:endParaRPr>
                        <a:latin typeface="Calibri"/>
                        <a:ea typeface="Calibri"/>
                        <a:cs typeface="Calibri"/>
                        <a:sym typeface="Calibri"/>
                      </a:endParaRPr>
                    </a:p>
                    <a:p>
                      <a:pPr indent="0" lvl="0" marL="0" rtl="0" algn="ctr">
                        <a:lnSpc>
                          <a:spcPct val="115000"/>
                        </a:lnSpc>
                        <a:spcBef>
                          <a:spcPts val="0"/>
                        </a:spcBef>
                        <a:spcAft>
                          <a:spcPts val="0"/>
                        </a:spcAft>
                        <a:buNone/>
                      </a:pPr>
                      <a:r>
                        <a:rPr lang="en-US">
                          <a:latin typeface="Calibri"/>
                          <a:ea typeface="Calibri"/>
                          <a:cs typeface="Calibri"/>
                          <a:sym typeface="Calibri"/>
                        </a:rPr>
                        <a:t>Track their portfolio balance</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3" name="Shape 463"/>
        <p:cNvGrpSpPr/>
        <p:nvPr/>
      </p:nvGrpSpPr>
      <p:grpSpPr>
        <a:xfrm>
          <a:off x="0" y="0"/>
          <a:ext cx="0" cy="0"/>
          <a:chOff x="0" y="0"/>
          <a:chExt cx="0" cy="0"/>
        </a:xfrm>
      </p:grpSpPr>
      <p:grpSp>
        <p:nvGrpSpPr>
          <p:cNvPr id="464" name="Google Shape;464;p47"/>
          <p:cNvGrpSpPr/>
          <p:nvPr/>
        </p:nvGrpSpPr>
        <p:grpSpPr>
          <a:xfrm rot="10800000">
            <a:off x="1497225" y="2737053"/>
            <a:ext cx="1511982" cy="938120"/>
            <a:chOff x="4780827" y="2384561"/>
            <a:chExt cx="3364445" cy="2087495"/>
          </a:xfrm>
        </p:grpSpPr>
        <p:sp>
          <p:nvSpPr>
            <p:cNvPr id="465" name="Google Shape;465;p4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6" name="Google Shape;466;p4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67" name="Google Shape;467;p47"/>
          <p:cNvGrpSpPr/>
          <p:nvPr/>
        </p:nvGrpSpPr>
        <p:grpSpPr>
          <a:xfrm>
            <a:off x="9214352" y="2737045"/>
            <a:ext cx="1511982" cy="938120"/>
            <a:chOff x="4780827" y="2384561"/>
            <a:chExt cx="3364445" cy="2087495"/>
          </a:xfrm>
        </p:grpSpPr>
        <p:sp>
          <p:nvSpPr>
            <p:cNvPr id="468" name="Google Shape;468;p4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69" name="Google Shape;469;p4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70" name="Google Shape;470;p47"/>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TEST CASES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74" name="Shape 474"/>
        <p:cNvGrpSpPr/>
        <p:nvPr/>
      </p:nvGrpSpPr>
      <p:grpSpPr>
        <a:xfrm>
          <a:off x="0" y="0"/>
          <a:ext cx="0" cy="0"/>
          <a:chOff x="0" y="0"/>
          <a:chExt cx="0" cy="0"/>
        </a:xfrm>
      </p:grpSpPr>
      <p:sp>
        <p:nvSpPr>
          <p:cNvPr id="475" name="Google Shape;475;p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48"/>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graphicFrame>
        <p:nvGraphicFramePr>
          <p:cNvPr id="477" name="Google Shape;477;p48"/>
          <p:cNvGraphicFramePr/>
          <p:nvPr/>
        </p:nvGraphicFramePr>
        <p:xfrm>
          <a:off x="1227375" y="732175"/>
          <a:ext cx="3000000" cy="3000000"/>
        </p:xfrm>
        <a:graphic>
          <a:graphicData uri="http://schemas.openxmlformats.org/drawingml/2006/table">
            <a:tbl>
              <a:tblPr>
                <a:noFill/>
                <a:tableStyleId>{11D9CA3E-02CD-4A2D-BEAE-5F3AB9E69E13}</a:tableStyleId>
              </a:tblPr>
              <a:tblGrid>
                <a:gridCol w="2571750"/>
                <a:gridCol w="2581275"/>
                <a:gridCol w="2562225"/>
                <a:gridCol w="2571750"/>
              </a:tblGrid>
              <a:tr h="572175">
                <a:tc>
                  <a:txBody>
                    <a:bodyPr/>
                    <a:lstStyle/>
                    <a:p>
                      <a:pPr indent="0" lvl="0" marL="0" rtl="0" algn="l">
                        <a:spcBef>
                          <a:spcPts val="0"/>
                        </a:spcBef>
                        <a:spcAft>
                          <a:spcPts val="0"/>
                        </a:spcAft>
                        <a:buNone/>
                      </a:pPr>
                      <a:r>
                        <a:rPr b="1" lang="en-US" sz="1200">
                          <a:solidFill>
                            <a:schemeClr val="lt1"/>
                          </a:solidFill>
                        </a:rPr>
                        <a:t>Test case</a:t>
                      </a:r>
                      <a:endParaRPr b="1" sz="1200">
                        <a:solidFill>
                          <a:schemeClr val="lt1"/>
                        </a:solidFill>
                      </a:endParaRPr>
                    </a:p>
                  </a:txBody>
                  <a:tcPr marT="91425" marB="91425" marR="91425" marL="91425"/>
                </a:tc>
                <a:tc>
                  <a:txBody>
                    <a:bodyPr/>
                    <a:lstStyle/>
                    <a:p>
                      <a:pPr indent="0" lvl="0" marL="0" rtl="0" algn="l">
                        <a:spcBef>
                          <a:spcPts val="0"/>
                        </a:spcBef>
                        <a:spcAft>
                          <a:spcPts val="0"/>
                        </a:spcAft>
                        <a:buNone/>
                      </a:pPr>
                      <a:r>
                        <a:rPr b="1" lang="en-US" sz="1200">
                          <a:solidFill>
                            <a:schemeClr val="lt1"/>
                          </a:solidFill>
                        </a:rPr>
                        <a:t>Test Steps</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US" sz="1200">
                          <a:solidFill>
                            <a:schemeClr val="lt1"/>
                          </a:solidFill>
                        </a:rPr>
                        <a:t>Expected Results</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200">
                          <a:solidFill>
                            <a:schemeClr val="lt1"/>
                          </a:solidFill>
                        </a:rPr>
                        <a:t>Actual</a:t>
                      </a:r>
                      <a:r>
                        <a:rPr b="1" lang="en-US" sz="1200">
                          <a:solidFill>
                            <a:schemeClr val="lt1"/>
                          </a:solidFill>
                        </a:rPr>
                        <a:t> Results</a:t>
                      </a:r>
                      <a:endParaRPr b="1"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1195250">
                <a:tc>
                  <a:txBody>
                    <a:bodyPr/>
                    <a:lstStyle/>
                    <a:p>
                      <a:pPr indent="0" lvl="0" marL="0" rtl="0" algn="l">
                        <a:spcBef>
                          <a:spcPts val="0"/>
                        </a:spcBef>
                        <a:spcAft>
                          <a:spcPts val="0"/>
                        </a:spcAft>
                        <a:buClr>
                          <a:schemeClr val="dk1"/>
                        </a:buClr>
                        <a:buSzPts val="1100"/>
                        <a:buFont typeface="Arial"/>
                        <a:buNone/>
                      </a:pPr>
                      <a:r>
                        <a:rPr lang="en-US" sz="1200">
                          <a:solidFill>
                            <a:schemeClr val="lt1"/>
                          </a:solidFill>
                        </a:rPr>
                        <a:t>Login and View Tradable Assets</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279400" lvl="0" marL="457200" rtl="0" algn="l">
                        <a:lnSpc>
                          <a:spcPct val="115000"/>
                        </a:lnSpc>
                        <a:spcBef>
                          <a:spcPts val="300"/>
                        </a:spcBef>
                        <a:spcAft>
                          <a:spcPts val="0"/>
                        </a:spcAft>
                        <a:buClr>
                          <a:schemeClr val="lt1"/>
                        </a:buClr>
                        <a:buSzPts val="800"/>
                        <a:buAutoNum type="arabicPeriod"/>
                      </a:pPr>
                      <a:r>
                        <a:rPr lang="en-US" sz="800">
                          <a:solidFill>
                            <a:schemeClr val="lt1"/>
                          </a:solidFill>
                        </a:rPr>
                        <a:t>Launch the trading simulation platform.</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Enter valid login credentials.</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Verify that the user is successfully logged in and can see a list of tradable assets.</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Verify that the list includes basic information like stock ticker symbol, company name, and current price.</a:t>
                      </a:r>
                      <a:endParaRPr sz="8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000">
                          <a:solidFill>
                            <a:schemeClr val="lt1"/>
                          </a:solidFill>
                        </a:rPr>
                        <a:t>- User successfully logs in. - A list of tradable assets is displayed. - Each asset entry includes ticker symbol, company name, and current price.</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lt1"/>
                          </a:solidFill>
                        </a:rPr>
                        <a:t>The user successfully logs in and sees a list of tradable assets with information like ticker symbol, company name, and current price.</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1341500">
                <a:tc>
                  <a:txBody>
                    <a:bodyPr/>
                    <a:lstStyle/>
                    <a:p>
                      <a:pPr indent="0" lvl="0" marL="0" rtl="0" algn="l">
                        <a:spcBef>
                          <a:spcPts val="0"/>
                        </a:spcBef>
                        <a:spcAft>
                          <a:spcPts val="0"/>
                        </a:spcAft>
                        <a:buClr>
                          <a:schemeClr val="dk1"/>
                        </a:buClr>
                        <a:buSzPts val="1100"/>
                        <a:buFont typeface="Arial"/>
                        <a:buNone/>
                      </a:pPr>
                      <a:r>
                        <a:rPr lang="en-US" sz="1200">
                          <a:solidFill>
                            <a:schemeClr val="lt1"/>
                          </a:solidFill>
                        </a:rPr>
                        <a:t>Place a Buy Order</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279400" lvl="0" marL="457200" rtl="0" algn="l">
                        <a:lnSpc>
                          <a:spcPct val="115000"/>
                        </a:lnSpc>
                        <a:spcBef>
                          <a:spcPts val="300"/>
                        </a:spcBef>
                        <a:spcAft>
                          <a:spcPts val="0"/>
                        </a:spcAft>
                        <a:buClr>
                          <a:schemeClr val="lt1"/>
                        </a:buClr>
                        <a:buSzPts val="800"/>
                        <a:buAutoNum type="arabicPeriod"/>
                      </a:pPr>
                      <a:r>
                        <a:rPr lang="en-US" sz="800">
                          <a:solidFill>
                            <a:schemeClr val="lt1"/>
                          </a:solidFill>
                        </a:rPr>
                        <a:t>Login to the platform.</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Choose a tradable asset from the list.</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Enter a valid quantity of shares to buy.</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(Optional) Enter a desired price per share (limit order).</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Submit the buy order.</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Verify that the order is successfully placed and reflected in the user's order book.</a:t>
                      </a:r>
                      <a:endParaRPr sz="8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000">
                          <a:solidFill>
                            <a:schemeClr val="lt1"/>
                          </a:solidFill>
                        </a:rPr>
                        <a:t>- Buy order is submitted successfully. - Order is reflected in the user's order book. - User's account balance is deducted for the purchase (considering fees).</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900">
                          <a:solidFill>
                            <a:schemeClr val="lt1"/>
                          </a:solidFill>
                        </a:rPr>
                        <a:t>The buy order is submitted successfully, reflected in the user's order book, and the user's account balance is deducted for the purchase (considering any transaction fees)</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r h="2072650">
                <a:tc>
                  <a:txBody>
                    <a:bodyPr/>
                    <a:lstStyle/>
                    <a:p>
                      <a:pPr indent="0" lvl="0" marL="0" rtl="0" algn="l">
                        <a:spcBef>
                          <a:spcPts val="0"/>
                        </a:spcBef>
                        <a:spcAft>
                          <a:spcPts val="0"/>
                        </a:spcAft>
                        <a:buClr>
                          <a:schemeClr val="dk1"/>
                        </a:buClr>
                        <a:buSzPts val="1100"/>
                        <a:buFont typeface="Arial"/>
                        <a:buNone/>
                      </a:pPr>
                      <a:r>
                        <a:rPr lang="en-US" sz="1200">
                          <a:solidFill>
                            <a:schemeClr val="lt1"/>
                          </a:solidFill>
                        </a:rPr>
                        <a:t>Place a Sell Order</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279400" lvl="0" marL="457200" rtl="0" algn="l">
                        <a:lnSpc>
                          <a:spcPct val="115000"/>
                        </a:lnSpc>
                        <a:spcBef>
                          <a:spcPts val="300"/>
                        </a:spcBef>
                        <a:spcAft>
                          <a:spcPts val="0"/>
                        </a:spcAft>
                        <a:buClr>
                          <a:schemeClr val="lt1"/>
                        </a:buClr>
                        <a:buSzPts val="800"/>
                        <a:buAutoNum type="arabicPeriod"/>
                      </a:pPr>
                      <a:r>
                        <a:rPr lang="en-US" sz="800">
                          <a:solidFill>
                            <a:schemeClr val="lt1"/>
                          </a:solidFill>
                        </a:rPr>
                        <a:t>Login to the platform.</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Ensure the user has a holding of the desired asset (complete a buy order beforehand if necessary).</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Choose the asset you want to sell from your holdings.</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Enter a valid quantity of shares to sell (within available holding).</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(Optional) Enter a desired price per share (limit order).</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Submit the sell order.</a:t>
                      </a:r>
                      <a:endParaRPr sz="800">
                        <a:solidFill>
                          <a:schemeClr val="lt1"/>
                        </a:solidFill>
                      </a:endParaRPr>
                    </a:p>
                    <a:p>
                      <a:pPr indent="-279400" lvl="0" marL="457200" rtl="0" algn="l">
                        <a:lnSpc>
                          <a:spcPct val="115000"/>
                        </a:lnSpc>
                        <a:spcBef>
                          <a:spcPts val="0"/>
                        </a:spcBef>
                        <a:spcAft>
                          <a:spcPts val="0"/>
                        </a:spcAft>
                        <a:buClr>
                          <a:schemeClr val="lt1"/>
                        </a:buClr>
                        <a:buSzPts val="800"/>
                        <a:buAutoNum type="arabicPeriod"/>
                      </a:pPr>
                      <a:r>
                        <a:rPr lang="en-US" sz="800">
                          <a:solidFill>
                            <a:schemeClr val="lt1"/>
                          </a:solidFill>
                        </a:rPr>
                        <a:t>Verify that the order is successfully placed and reflected in the user's order book.</a:t>
                      </a:r>
                      <a:endParaRPr sz="800">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000">
                          <a:solidFill>
                            <a:schemeClr val="lt1"/>
                          </a:solidFill>
                        </a:rPr>
                        <a:t>- Sell order is submitted successfully. - Order is reflected in the user's order book. - User's portfolio reflects reduced holding and updated balance (after execution).</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900">
                          <a:solidFill>
                            <a:schemeClr val="lt1"/>
                          </a:solidFill>
                        </a:rPr>
                        <a:t>The sell order is submitted successfully, reflected in the user's order book, and the user's portfolio reflects the reduced holding and updated balance upon successful execution (considering any transaction fees).</a:t>
                      </a:r>
                      <a:endParaRPr sz="1200">
                        <a:solidFill>
                          <a:schemeClr val="lt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78" name="Google Shape;478;p4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482" name="Shape 482"/>
        <p:cNvGrpSpPr/>
        <p:nvPr/>
      </p:nvGrpSpPr>
      <p:grpSpPr>
        <a:xfrm>
          <a:off x="0" y="0"/>
          <a:ext cx="0" cy="0"/>
          <a:chOff x="0" y="0"/>
          <a:chExt cx="0" cy="0"/>
        </a:xfrm>
      </p:grpSpPr>
      <p:sp>
        <p:nvSpPr>
          <p:cNvPr id="483" name="Google Shape;483;p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p4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485" name="Google Shape;485;p49"/>
          <p:cNvGraphicFramePr/>
          <p:nvPr/>
        </p:nvGraphicFramePr>
        <p:xfrm>
          <a:off x="779700" y="114350"/>
          <a:ext cx="3000000" cy="3000000"/>
        </p:xfrm>
        <a:graphic>
          <a:graphicData uri="http://schemas.openxmlformats.org/drawingml/2006/table">
            <a:tbl>
              <a:tblPr>
                <a:noFill/>
                <a:tableStyleId>{11D9CA3E-02CD-4A2D-BEAE-5F3AB9E69E13}</a:tableStyleId>
              </a:tblPr>
              <a:tblGrid>
                <a:gridCol w="2571750"/>
                <a:gridCol w="3343275"/>
                <a:gridCol w="1800225"/>
                <a:gridCol w="2571750"/>
              </a:tblGrid>
              <a:tr h="2824700">
                <a:tc>
                  <a:txBody>
                    <a:bodyPr/>
                    <a:lstStyle/>
                    <a:p>
                      <a:pPr indent="0" lvl="0" marL="0" rtl="0" algn="l">
                        <a:spcBef>
                          <a:spcPts val="0"/>
                        </a:spcBef>
                        <a:spcAft>
                          <a:spcPts val="0"/>
                        </a:spcAft>
                        <a:buNone/>
                      </a:pPr>
                      <a:r>
                        <a:rPr lang="en-US" sz="1200">
                          <a:solidFill>
                            <a:schemeClr val="lt1"/>
                          </a:solidFill>
                        </a:rPr>
                        <a:t>Order Matching and Execution</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285750" lvl="0" marL="457200" rtl="0" algn="l">
                        <a:lnSpc>
                          <a:spcPct val="115000"/>
                        </a:lnSpc>
                        <a:spcBef>
                          <a:spcPts val="300"/>
                        </a:spcBef>
                        <a:spcAft>
                          <a:spcPts val="0"/>
                        </a:spcAft>
                        <a:buClr>
                          <a:schemeClr val="lt1"/>
                        </a:buClr>
                        <a:buSzPts val="900"/>
                        <a:buAutoNum type="arabicPeriod"/>
                      </a:pPr>
                      <a:r>
                        <a:rPr lang="en-US" sz="900">
                          <a:solidFill>
                            <a:schemeClr val="lt1"/>
                          </a:solidFill>
                        </a:rPr>
                        <a:t>Login to the platform with multiple users (or create test accounts).</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User A places a buy order for Asset X at a specific price.</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User B places a sell order for Asset X at the same price (or a lower price for a sell order).</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the system automatically matches these orders and executes the trade.</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User A's order book shows the order as filled and their portfolio reflects the purchased shares.</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User B's order book shows the order as filled and their portfolio reflects the reduced holding and updated balance.</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 Matching orders are automatically identified. - Trade is executed successfully. - User portfolios and order books reflect the completed transaction.</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200">
                          <a:solidFill>
                            <a:schemeClr val="lt1"/>
                          </a:solidFill>
                        </a:rPr>
                        <a:t>M</a:t>
                      </a:r>
                      <a:r>
                        <a:rPr lang="en-US" sz="900">
                          <a:solidFill>
                            <a:schemeClr val="lt1"/>
                          </a:solidFill>
                        </a:rPr>
                        <a:t>atching orders are identified, the trade is executed successfully, and both user portfolios and order books are updated to reflect the completed transaction.</a:t>
                      </a:r>
                      <a:endParaRPr sz="1200">
                        <a:solidFill>
                          <a:schemeClr val="lt1"/>
                        </a:solidFill>
                      </a:endParaRPr>
                    </a:p>
                  </a:txBody>
                  <a:tcPr marT="91425" marB="91425" marR="91425" marL="91425"/>
                </a:tc>
              </a:tr>
              <a:tr h="532325">
                <a:tc>
                  <a:txBody>
                    <a:bodyPr/>
                    <a:lstStyle/>
                    <a:p>
                      <a:pPr indent="0" lvl="0" marL="0" rtl="0" algn="l">
                        <a:spcBef>
                          <a:spcPts val="0"/>
                        </a:spcBef>
                        <a:spcAft>
                          <a:spcPts val="0"/>
                        </a:spcAft>
                        <a:buNone/>
                      </a:pPr>
                      <a:r>
                        <a:rPr lang="en-US" sz="1200">
                          <a:solidFill>
                            <a:schemeClr val="lt1"/>
                          </a:solidFill>
                        </a:rPr>
                        <a:t>Order Cancellation</a:t>
                      </a:r>
                      <a:endParaRPr sz="1200">
                        <a:solidFill>
                          <a:schemeClr val="lt1"/>
                        </a:solidFill>
                      </a:endParaRPr>
                    </a:p>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285750" lvl="0" marL="457200" rtl="0" algn="l">
                        <a:lnSpc>
                          <a:spcPct val="115000"/>
                        </a:lnSpc>
                        <a:spcBef>
                          <a:spcPts val="300"/>
                        </a:spcBef>
                        <a:spcAft>
                          <a:spcPts val="0"/>
                        </a:spcAft>
                        <a:buClr>
                          <a:schemeClr val="lt1"/>
                        </a:buClr>
                        <a:buSzPts val="900"/>
                        <a:buAutoNum type="arabicPeriod"/>
                      </a:pPr>
                      <a:r>
                        <a:rPr lang="en-US" sz="900">
                          <a:solidFill>
                            <a:schemeClr val="lt1"/>
                          </a:solidFill>
                        </a:rPr>
                        <a:t>Login to the platform.</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Place a buy or sell order for an asset.</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Locate the open order in the user's order book.</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the option to cancel the order is available.</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Cancel the open order.</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the order is removed from the user's order book and is no longer listed as pending.</a:t>
                      </a:r>
                      <a:endParaRPr sz="900">
                        <a:solidFill>
                          <a:schemeClr val="lt1"/>
                        </a:solidFill>
                      </a:endParaRPr>
                    </a:p>
                    <a:p>
                      <a:pPr indent="0" lvl="0" marL="0" rtl="0" algn="l">
                        <a:spcBef>
                          <a:spcPts val="300"/>
                        </a:spcBef>
                        <a:spcAft>
                          <a:spcPts val="0"/>
                        </a:spcAft>
                        <a:buNone/>
                      </a:pPr>
                      <a:r>
                        <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rPr lang="en-US" sz="1000">
                          <a:solidFill>
                            <a:schemeClr val="lt1"/>
                          </a:solidFill>
                        </a:rPr>
                        <a:t>- User can cancel the open order. - Order is removed from the user's order book. - Order status reflects cancellation.</a:t>
                      </a:r>
                      <a:endParaRPr sz="1200">
                        <a:solidFill>
                          <a:schemeClr val="lt1"/>
                        </a:solidFill>
                      </a:endParaRPr>
                    </a:p>
                  </a:txBody>
                  <a:tcPr marT="91425" marB="91425" marR="91425" marL="91425"/>
                </a:tc>
                <a:tc>
                  <a:txBody>
                    <a:bodyPr/>
                    <a:lstStyle/>
                    <a:p>
                      <a:pPr indent="0" lvl="0" marL="0" rtl="0" algn="l">
                        <a:lnSpc>
                          <a:spcPct val="115000"/>
                        </a:lnSpc>
                        <a:spcBef>
                          <a:spcPts val="300"/>
                        </a:spcBef>
                        <a:spcAft>
                          <a:spcPts val="0"/>
                        </a:spcAft>
                        <a:buNone/>
                      </a:pPr>
                      <a:r>
                        <a:rPr lang="en-US" sz="900">
                          <a:solidFill>
                            <a:schemeClr val="lt1"/>
                          </a:solidFill>
                        </a:rPr>
                        <a:t>The user successfully cancels the open order, which is removed from their order book, and the order status reflects cancellation.</a:t>
                      </a:r>
                      <a:endParaRPr sz="900">
                        <a:solidFill>
                          <a:schemeClr val="lt1"/>
                        </a:solidFill>
                      </a:endParaRPr>
                    </a:p>
                    <a:p>
                      <a:pPr indent="0" lvl="0" marL="0" rtl="0" algn="l">
                        <a:lnSpc>
                          <a:spcPct val="115000"/>
                        </a:lnSpc>
                        <a:spcBef>
                          <a:spcPts val="300"/>
                        </a:spcBef>
                        <a:spcAft>
                          <a:spcPts val="0"/>
                        </a:spcAft>
                        <a:buNone/>
                      </a:pPr>
                      <a:r>
                        <a:t/>
                      </a:r>
                      <a:endParaRPr sz="1500">
                        <a:solidFill>
                          <a:schemeClr val="lt1"/>
                        </a:solidFill>
                        <a:latin typeface="Roboto"/>
                        <a:ea typeface="Roboto"/>
                        <a:cs typeface="Roboto"/>
                        <a:sym typeface="Roboto"/>
                      </a:endParaRPr>
                    </a:p>
                    <a:p>
                      <a:pPr indent="0" lvl="0" marL="0" rtl="0" algn="l">
                        <a:spcBef>
                          <a:spcPts val="300"/>
                        </a:spcBef>
                        <a:spcAft>
                          <a:spcPts val="0"/>
                        </a:spcAft>
                        <a:buNone/>
                      </a:pPr>
                      <a:r>
                        <a:t/>
                      </a:r>
                      <a:endParaRPr sz="1200">
                        <a:solidFill>
                          <a:schemeClr val="lt1"/>
                        </a:solidFill>
                      </a:endParaRPr>
                    </a:p>
                  </a:txBody>
                  <a:tcPr marT="91425" marB="91425" marR="91425" marL="91425"/>
                </a:tc>
              </a:tr>
              <a:tr h="532325">
                <a:tc>
                  <a:txBody>
                    <a:bodyPr/>
                    <a:lstStyle/>
                    <a:p>
                      <a:pPr indent="0" lvl="0" marL="0" rtl="0" algn="l">
                        <a:spcBef>
                          <a:spcPts val="0"/>
                        </a:spcBef>
                        <a:spcAft>
                          <a:spcPts val="0"/>
                        </a:spcAft>
                        <a:buNone/>
                      </a:pPr>
                      <a:r>
                        <a:rPr lang="en-US" sz="1200">
                          <a:solidFill>
                            <a:schemeClr val="lt1"/>
                          </a:solidFill>
                        </a:rPr>
                        <a:t>Order Validation and Error Handling</a:t>
                      </a:r>
                      <a:endParaRPr sz="1200">
                        <a:solidFill>
                          <a:schemeClr val="lt1"/>
                        </a:solidFill>
                      </a:endParaRPr>
                    </a:p>
                  </a:txBody>
                  <a:tcPr marT="91425" marB="91425" marR="91425" marL="91425"/>
                </a:tc>
                <a:tc>
                  <a:txBody>
                    <a:bodyPr/>
                    <a:lstStyle/>
                    <a:p>
                      <a:pPr indent="-285750" lvl="0" marL="457200" rtl="0" algn="l">
                        <a:lnSpc>
                          <a:spcPct val="115000"/>
                        </a:lnSpc>
                        <a:spcBef>
                          <a:spcPts val="300"/>
                        </a:spcBef>
                        <a:spcAft>
                          <a:spcPts val="0"/>
                        </a:spcAft>
                        <a:buClr>
                          <a:schemeClr val="lt1"/>
                        </a:buClr>
                        <a:buSzPts val="900"/>
                        <a:buAutoNum type="arabicPeriod"/>
                      </a:pPr>
                      <a:r>
                        <a:rPr lang="en-US" sz="900">
                          <a:solidFill>
                            <a:schemeClr val="lt1"/>
                          </a:solidFill>
                        </a:rPr>
                        <a:t>Login to the platform.</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Try placing an order with an invalid quantity (e.g., negative number).</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the system displays an error message indicating the issue.</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Try placing an order for a non-existent asset.</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the system displays an error message indicating the unavailable asset.</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Try placing a sell order for a quantity exceeding the user's holdings.</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lang="en-US" sz="900">
                          <a:solidFill>
                            <a:schemeClr val="lt1"/>
                          </a:solidFill>
                        </a:rPr>
                        <a:t>Verify that the system displays an error message indicating insufficient funds or shares.</a:t>
                      </a:r>
                      <a:endParaRPr sz="900">
                        <a:solidFill>
                          <a:schemeClr val="lt1"/>
                        </a:solidFill>
                      </a:endParaRPr>
                    </a:p>
                    <a:p>
                      <a:pPr indent="0" lvl="0" marL="0" rtl="0" algn="l">
                        <a:spcBef>
                          <a:spcPts val="300"/>
                        </a:spcBef>
                        <a:spcAft>
                          <a:spcPts val="0"/>
                        </a:spcAft>
                        <a:buNone/>
                      </a:pPr>
                      <a:r>
                        <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tc>
                <a:tc>
                  <a:txBody>
                    <a:bodyPr/>
                    <a:lstStyle/>
                    <a:p>
                      <a:pPr indent="0" lvl="0" marL="0" rtl="0" algn="l">
                        <a:spcBef>
                          <a:spcPts val="0"/>
                        </a:spcBef>
                        <a:spcAft>
                          <a:spcPts val="0"/>
                        </a:spcAft>
                        <a:buNone/>
                      </a:pPr>
                      <a:r>
                        <a:t/>
                      </a:r>
                      <a:endParaRPr sz="1200">
                        <a:solidFill>
                          <a:schemeClr val="lt1"/>
                        </a:solidFill>
                      </a:endParaRPr>
                    </a:p>
                  </a:txBody>
                  <a:tcPr marT="91425" marB="91425" marR="91425" marL="91425"/>
                </a:tc>
              </a:tr>
            </a:tbl>
          </a:graphicData>
        </a:graphic>
      </p:graphicFrame>
      <p:sp>
        <p:nvSpPr>
          <p:cNvPr id="486" name="Google Shape;486;p4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 name="Shape 490"/>
        <p:cNvGrpSpPr/>
        <p:nvPr/>
      </p:nvGrpSpPr>
      <p:grpSpPr>
        <a:xfrm>
          <a:off x="0" y="0"/>
          <a:ext cx="0" cy="0"/>
          <a:chOff x="0" y="0"/>
          <a:chExt cx="0" cy="0"/>
        </a:xfrm>
      </p:grpSpPr>
      <p:grpSp>
        <p:nvGrpSpPr>
          <p:cNvPr id="491" name="Google Shape;491;p50"/>
          <p:cNvGrpSpPr/>
          <p:nvPr/>
        </p:nvGrpSpPr>
        <p:grpSpPr>
          <a:xfrm rot="10800000">
            <a:off x="1497225" y="2737053"/>
            <a:ext cx="1511982" cy="938120"/>
            <a:chOff x="4780827" y="2384561"/>
            <a:chExt cx="3364445" cy="2087495"/>
          </a:xfrm>
        </p:grpSpPr>
        <p:sp>
          <p:nvSpPr>
            <p:cNvPr id="492" name="Google Shape;492;p50"/>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3" name="Google Shape;493;p50"/>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494" name="Google Shape;494;p50"/>
          <p:cNvGrpSpPr/>
          <p:nvPr/>
        </p:nvGrpSpPr>
        <p:grpSpPr>
          <a:xfrm>
            <a:off x="9355777" y="2571533"/>
            <a:ext cx="1511982" cy="938120"/>
            <a:chOff x="4780827" y="2384561"/>
            <a:chExt cx="3364445" cy="2087495"/>
          </a:xfrm>
        </p:grpSpPr>
        <p:sp>
          <p:nvSpPr>
            <p:cNvPr id="495" name="Google Shape;495;p50"/>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96" name="Google Shape;496;p50"/>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497" name="Google Shape;497;p50"/>
          <p:cNvSpPr txBox="1"/>
          <p:nvPr>
            <p:ph type="ctrTitle"/>
          </p:nvPr>
        </p:nvSpPr>
        <p:spPr>
          <a:xfrm>
            <a:off x="1524000" y="2571231"/>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METRICS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01" name="Shape 501"/>
        <p:cNvGrpSpPr/>
        <p:nvPr/>
      </p:nvGrpSpPr>
      <p:grpSpPr>
        <a:xfrm>
          <a:off x="0" y="0"/>
          <a:ext cx="0" cy="0"/>
          <a:chOff x="0" y="0"/>
          <a:chExt cx="0" cy="0"/>
        </a:xfrm>
      </p:grpSpPr>
      <p:sp>
        <p:nvSpPr>
          <p:cNvPr id="502" name="Google Shape;502;p51"/>
          <p:cNvSpPr txBox="1"/>
          <p:nvPr>
            <p:ph idx="1" type="body"/>
          </p:nvPr>
        </p:nvSpPr>
        <p:spPr>
          <a:xfrm>
            <a:off x="1184804" y="1710844"/>
            <a:ext cx="5690400" cy="25875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29 story points</a:t>
            </a:r>
            <a:endParaRPr/>
          </a:p>
        </p:txBody>
      </p:sp>
      <p:sp>
        <p:nvSpPr>
          <p:cNvPr id="503" name="Google Shape;503;p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4" name="Google Shape;504;p51"/>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05" name="Google Shape;505;p51"/>
          <p:cNvSpPr txBox="1"/>
          <p:nvPr>
            <p:ph type="title"/>
          </p:nvPr>
        </p:nvSpPr>
        <p:spPr>
          <a:xfrm>
            <a:off x="1184789" y="543524"/>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TEAM VELOCITY</a:t>
            </a:r>
            <a:endParaRPr/>
          </a:p>
        </p:txBody>
      </p:sp>
      <p:sp>
        <p:nvSpPr>
          <p:cNvPr id="506" name="Google Shape;506;p5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10" name="Shape 510"/>
        <p:cNvGrpSpPr/>
        <p:nvPr/>
      </p:nvGrpSpPr>
      <p:grpSpPr>
        <a:xfrm>
          <a:off x="0" y="0"/>
          <a:ext cx="0" cy="0"/>
          <a:chOff x="0" y="0"/>
          <a:chExt cx="0" cy="0"/>
        </a:xfrm>
      </p:grpSpPr>
      <p:sp>
        <p:nvSpPr>
          <p:cNvPr id="511" name="Google Shape;511;p5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2" name="Google Shape;512;p52"/>
          <p:cNvSpPr/>
          <p:nvPr/>
        </p:nvSpPr>
        <p:spPr>
          <a:xfrm>
            <a:off x="639125" y="674724"/>
            <a:ext cx="58200" cy="56817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3" name="Google Shape;513;p52"/>
          <p:cNvSpPr txBox="1"/>
          <p:nvPr>
            <p:ph type="title"/>
          </p:nvPr>
        </p:nvSpPr>
        <p:spPr>
          <a:xfrm>
            <a:off x="1379114" y="284549"/>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HISTORICAL</a:t>
            </a:r>
            <a:r>
              <a:rPr b="1" lang="en-US" sz="4000">
                <a:latin typeface="Twentieth Century"/>
                <a:ea typeface="Twentieth Century"/>
                <a:cs typeface="Twentieth Century"/>
                <a:sym typeface="Twentieth Century"/>
              </a:rPr>
              <a:t> VELOCITY</a:t>
            </a:r>
            <a:endParaRPr/>
          </a:p>
        </p:txBody>
      </p:sp>
      <p:pic>
        <p:nvPicPr>
          <p:cNvPr id="514" name="Google Shape;514;p52"/>
          <p:cNvPicPr preferRelativeResize="0"/>
          <p:nvPr/>
        </p:nvPicPr>
        <p:blipFill>
          <a:blip r:embed="rId3">
            <a:alphaModFix/>
          </a:blip>
          <a:stretch>
            <a:fillRect/>
          </a:stretch>
        </p:blipFill>
        <p:spPr>
          <a:xfrm>
            <a:off x="1379125" y="1407863"/>
            <a:ext cx="7960482" cy="4851175"/>
          </a:xfrm>
          <a:prstGeom prst="rect">
            <a:avLst/>
          </a:prstGeom>
          <a:noFill/>
          <a:ln>
            <a:noFill/>
          </a:ln>
        </p:spPr>
      </p:pic>
      <p:sp>
        <p:nvSpPr>
          <p:cNvPr id="515" name="Google Shape;515;p52"/>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19" name="Shape 519"/>
        <p:cNvGrpSpPr/>
        <p:nvPr/>
      </p:nvGrpSpPr>
      <p:grpSpPr>
        <a:xfrm>
          <a:off x="0" y="0"/>
          <a:ext cx="0" cy="0"/>
          <a:chOff x="0" y="0"/>
          <a:chExt cx="0" cy="0"/>
        </a:xfrm>
      </p:grpSpPr>
      <p:sp>
        <p:nvSpPr>
          <p:cNvPr id="520" name="Google Shape;520;p53"/>
          <p:cNvSpPr txBox="1"/>
          <p:nvPr>
            <p:ph type="title"/>
          </p:nvPr>
        </p:nvSpPr>
        <p:spPr>
          <a:xfrm>
            <a:off x="1123376" y="490350"/>
            <a:ext cx="6950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SPRINT 3, </a:t>
            </a:r>
            <a:r>
              <a:rPr b="1" lang="en-US" sz="4000">
                <a:latin typeface="Twentieth Century"/>
                <a:ea typeface="Twentieth Century"/>
                <a:cs typeface="Twentieth Century"/>
                <a:sym typeface="Twentieth Century"/>
              </a:rPr>
              <a:t>BURNDOWN CHART</a:t>
            </a:r>
            <a:endParaRPr/>
          </a:p>
        </p:txBody>
      </p:sp>
      <p:sp>
        <p:nvSpPr>
          <p:cNvPr id="521" name="Google Shape;521;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2" name="Google Shape;522;p5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23" name="Google Shape;523;p53"/>
          <p:cNvSpPr/>
          <p:nvPr/>
        </p:nvSpPr>
        <p:spPr>
          <a:xfrm>
            <a:off x="1732650" y="1516350"/>
            <a:ext cx="8726700" cy="4680300"/>
          </a:xfrm>
          <a:prstGeom prst="rect">
            <a:avLst/>
          </a:prstGeom>
          <a:solidFill>
            <a:srgbClr val="26262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4" name="Google Shape;524;p5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25" name="Google Shape;525;p53"/>
          <p:cNvPicPr preferRelativeResize="0"/>
          <p:nvPr/>
        </p:nvPicPr>
        <p:blipFill>
          <a:blip r:embed="rId3">
            <a:alphaModFix/>
          </a:blip>
          <a:stretch>
            <a:fillRect/>
          </a:stretch>
        </p:blipFill>
        <p:spPr>
          <a:xfrm>
            <a:off x="1788438" y="1589215"/>
            <a:ext cx="8615124" cy="45345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29" name="Shape 529"/>
        <p:cNvGrpSpPr/>
        <p:nvPr/>
      </p:nvGrpSpPr>
      <p:grpSpPr>
        <a:xfrm>
          <a:off x="0" y="0"/>
          <a:ext cx="0" cy="0"/>
          <a:chOff x="0" y="0"/>
          <a:chExt cx="0" cy="0"/>
        </a:xfrm>
      </p:grpSpPr>
      <p:sp>
        <p:nvSpPr>
          <p:cNvPr id="530" name="Google Shape;530;p54"/>
          <p:cNvSpPr txBox="1"/>
          <p:nvPr>
            <p:ph idx="1" type="body"/>
          </p:nvPr>
        </p:nvSpPr>
        <p:spPr>
          <a:xfrm>
            <a:off x="1368629" y="1866394"/>
            <a:ext cx="5690400" cy="2587500"/>
          </a:xfrm>
          <a:prstGeom prst="rect">
            <a:avLst/>
          </a:prstGeom>
          <a:noFill/>
          <a:ln>
            <a:noFill/>
          </a:ln>
        </p:spPr>
        <p:txBody>
          <a:bodyPr anchorCtr="0" anchor="t" bIns="45700" lIns="91425" spcFirstLastPara="1" rIns="91425" wrap="square" tIns="45700">
            <a:normAutofit/>
          </a:bodyPr>
          <a:lstStyle/>
          <a:p>
            <a:pPr indent="-342900" lvl="0" marL="342900" rtl="0" algn="l">
              <a:lnSpc>
                <a:spcPct val="150000"/>
              </a:lnSpc>
              <a:spcBef>
                <a:spcPts val="0"/>
              </a:spcBef>
              <a:spcAft>
                <a:spcPts val="0"/>
              </a:spcAft>
              <a:buClr>
                <a:schemeClr val="accent6"/>
              </a:buClr>
              <a:buSzPts val="2800"/>
              <a:buFont typeface="Courier New"/>
              <a:buChar char="o"/>
            </a:pPr>
            <a:r>
              <a:rPr lang="en-US">
                <a:latin typeface="Quattrocento Sans"/>
                <a:ea typeface="Quattrocento Sans"/>
                <a:cs typeface="Quattrocento Sans"/>
                <a:sym typeface="Quattrocento Sans"/>
              </a:rPr>
              <a:t>90% </a:t>
            </a:r>
            <a:endParaRPr/>
          </a:p>
        </p:txBody>
      </p:sp>
      <p:sp>
        <p:nvSpPr>
          <p:cNvPr id="531" name="Google Shape;531;p5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p54"/>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33" name="Google Shape;533;p54"/>
          <p:cNvSpPr txBox="1"/>
          <p:nvPr>
            <p:ph type="title"/>
          </p:nvPr>
        </p:nvSpPr>
        <p:spPr>
          <a:xfrm>
            <a:off x="1257289" y="674724"/>
            <a:ext cx="96774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COMPLETED/COMMITTED RATIO</a:t>
            </a:r>
            <a:endParaRPr/>
          </a:p>
        </p:txBody>
      </p:sp>
      <p:sp>
        <p:nvSpPr>
          <p:cNvPr id="534" name="Google Shape;534;p5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200" name="Shape 200"/>
        <p:cNvGrpSpPr/>
        <p:nvPr/>
      </p:nvGrpSpPr>
      <p:grpSpPr>
        <a:xfrm>
          <a:off x="0" y="0"/>
          <a:ext cx="0" cy="0"/>
          <a:chOff x="0" y="0"/>
          <a:chExt cx="0" cy="0"/>
        </a:xfrm>
      </p:grpSpPr>
      <p:sp>
        <p:nvSpPr>
          <p:cNvPr id="201" name="Google Shape;201;p19"/>
          <p:cNvSpPr txBox="1"/>
          <p:nvPr>
            <p:ph type="title"/>
          </p:nvPr>
        </p:nvSpPr>
        <p:spPr>
          <a:xfrm>
            <a:off x="1382949" y="404036"/>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IMPROVEMENTS FROM FEEDBACK</a:t>
            </a:r>
            <a:endParaRPr/>
          </a:p>
        </p:txBody>
      </p:sp>
      <p:sp>
        <p:nvSpPr>
          <p:cNvPr id="202" name="Google Shape;202;p19"/>
          <p:cNvSpPr txBox="1"/>
          <p:nvPr>
            <p:ph idx="1" type="body"/>
          </p:nvPr>
        </p:nvSpPr>
        <p:spPr>
          <a:xfrm>
            <a:off x="1460770" y="1552941"/>
            <a:ext cx="5933100" cy="4688700"/>
          </a:xfrm>
          <a:prstGeom prst="rect">
            <a:avLst/>
          </a:prstGeom>
          <a:noFill/>
          <a:ln>
            <a:noFill/>
          </a:ln>
        </p:spPr>
        <p:txBody>
          <a:bodyPr anchorCtr="0" anchor="t" bIns="45700" lIns="91425" spcFirstLastPara="1" rIns="91425" wrap="square" tIns="45700">
            <a:normAutofit fontScale="70000" lnSpcReduction="20000"/>
          </a:bodyPr>
          <a:lstStyle/>
          <a:p>
            <a:pPr indent="-238759" lvl="0" marL="2286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  Team Agreement</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Diagrams</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Recap for sprints</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Added Test Cases</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latin typeface="Quattrocento Sans"/>
                <a:ea typeface="Quattrocento Sans"/>
                <a:cs typeface="Quattrocento Sans"/>
                <a:sym typeface="Quattrocento Sans"/>
              </a:rPr>
              <a:t>Added Completed/Committed ratio</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t>Future Sprint details in tabular format</a:t>
            </a:r>
            <a:endParaRPr/>
          </a:p>
          <a:p>
            <a:pPr indent="-329565" lvl="0" marL="342900" rtl="0" algn="l">
              <a:lnSpc>
                <a:spcPct val="150000"/>
              </a:lnSpc>
              <a:spcBef>
                <a:spcPts val="1000"/>
              </a:spcBef>
              <a:spcAft>
                <a:spcPts val="0"/>
              </a:spcAft>
              <a:buClr>
                <a:schemeClr val="accent6"/>
              </a:buClr>
              <a:buSzPct val="100000"/>
              <a:buFont typeface="Courier New"/>
              <a:buChar char="o"/>
            </a:pPr>
            <a:r>
              <a:rPr lang="en-US"/>
              <a:t>Better format for Retrospective</a:t>
            </a:r>
            <a:endParaRPr/>
          </a:p>
          <a:p>
            <a:pPr indent="-238759" lvl="0" marL="228600" rtl="0" algn="l">
              <a:lnSpc>
                <a:spcPct val="150000"/>
              </a:lnSpc>
              <a:spcBef>
                <a:spcPts val="1000"/>
              </a:spcBef>
              <a:spcAft>
                <a:spcPts val="0"/>
              </a:spcAft>
              <a:buClr>
                <a:schemeClr val="accent6"/>
              </a:buClr>
              <a:buSzPct val="100000"/>
              <a:buFont typeface="Courier New"/>
              <a:buChar char="o"/>
            </a:pPr>
            <a:r>
              <a:rPr lang="en-US"/>
              <a:t>  Added Missing Link</a:t>
            </a:r>
            <a:endParaRPr/>
          </a:p>
          <a:p>
            <a:pPr indent="0" lvl="0" marL="0" rtl="0" algn="l">
              <a:lnSpc>
                <a:spcPct val="150000"/>
              </a:lnSpc>
              <a:spcBef>
                <a:spcPts val="1000"/>
              </a:spcBef>
              <a:spcAft>
                <a:spcPts val="0"/>
              </a:spcAft>
              <a:buNone/>
            </a:pPr>
            <a:r>
              <a:t/>
            </a:r>
            <a:endParaRPr/>
          </a:p>
        </p:txBody>
      </p:sp>
      <p:sp>
        <p:nvSpPr>
          <p:cNvPr id="203" name="Google Shape;203;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 name="Google Shape;204;p1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38" name="Shape 538"/>
        <p:cNvGrpSpPr/>
        <p:nvPr/>
      </p:nvGrpSpPr>
      <p:grpSpPr>
        <a:xfrm>
          <a:off x="0" y="0"/>
          <a:ext cx="0" cy="0"/>
          <a:chOff x="0" y="0"/>
          <a:chExt cx="0" cy="0"/>
        </a:xfrm>
      </p:grpSpPr>
      <p:sp>
        <p:nvSpPr>
          <p:cNvPr id="539" name="Google Shape;539;p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0" name="Google Shape;540;p55"/>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41" name="Google Shape;541;p55"/>
          <p:cNvSpPr txBox="1"/>
          <p:nvPr>
            <p:ph type="title"/>
          </p:nvPr>
        </p:nvSpPr>
        <p:spPr>
          <a:xfrm>
            <a:off x="1168989" y="776124"/>
            <a:ext cx="9677400" cy="1026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Twentieth Century"/>
              <a:buNone/>
            </a:pPr>
            <a:r>
              <a:rPr b="1" lang="en-US" sz="4000">
                <a:latin typeface="Twentieth Century"/>
                <a:ea typeface="Twentieth Century"/>
                <a:cs typeface="Twentieth Century"/>
                <a:sym typeface="Twentieth Century"/>
              </a:rPr>
              <a:t>HISTORICAL </a:t>
            </a:r>
            <a:r>
              <a:rPr b="1" lang="en-US" sz="4000">
                <a:latin typeface="Twentieth Century"/>
                <a:ea typeface="Twentieth Century"/>
                <a:cs typeface="Twentieth Century"/>
                <a:sym typeface="Twentieth Century"/>
              </a:rPr>
              <a:t>COMPLETED/COMMITTED RATIO</a:t>
            </a:r>
            <a:endParaRPr b="1" sz="4000">
              <a:latin typeface="Twentieth Century"/>
              <a:ea typeface="Twentieth Century"/>
              <a:cs typeface="Twentieth Century"/>
              <a:sym typeface="Twentieth Century"/>
            </a:endParaRPr>
          </a:p>
        </p:txBody>
      </p:sp>
      <p:pic>
        <p:nvPicPr>
          <p:cNvPr id="542" name="Google Shape;542;p55"/>
          <p:cNvPicPr preferRelativeResize="0"/>
          <p:nvPr/>
        </p:nvPicPr>
        <p:blipFill>
          <a:blip r:embed="rId3">
            <a:alphaModFix/>
          </a:blip>
          <a:stretch>
            <a:fillRect/>
          </a:stretch>
        </p:blipFill>
        <p:spPr>
          <a:xfrm>
            <a:off x="1562651" y="1631074"/>
            <a:ext cx="9066681" cy="4572875"/>
          </a:xfrm>
          <a:prstGeom prst="rect">
            <a:avLst/>
          </a:prstGeom>
          <a:noFill/>
          <a:ln>
            <a:noFill/>
          </a:ln>
        </p:spPr>
      </p:pic>
      <p:sp>
        <p:nvSpPr>
          <p:cNvPr id="543" name="Google Shape;543;p5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7" name="Shape 547"/>
        <p:cNvGrpSpPr/>
        <p:nvPr/>
      </p:nvGrpSpPr>
      <p:grpSpPr>
        <a:xfrm>
          <a:off x="0" y="0"/>
          <a:ext cx="0" cy="0"/>
          <a:chOff x="0" y="0"/>
          <a:chExt cx="0" cy="0"/>
        </a:xfrm>
      </p:grpSpPr>
      <p:grpSp>
        <p:nvGrpSpPr>
          <p:cNvPr id="548" name="Google Shape;548;p56"/>
          <p:cNvGrpSpPr/>
          <p:nvPr/>
        </p:nvGrpSpPr>
        <p:grpSpPr>
          <a:xfrm rot="10800000">
            <a:off x="1497225" y="2737053"/>
            <a:ext cx="1511982" cy="938120"/>
            <a:chOff x="4780827" y="2384561"/>
            <a:chExt cx="3364445" cy="2087495"/>
          </a:xfrm>
        </p:grpSpPr>
        <p:sp>
          <p:nvSpPr>
            <p:cNvPr id="549" name="Google Shape;549;p5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0" name="Google Shape;550;p5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51" name="Google Shape;551;p56"/>
          <p:cNvGrpSpPr/>
          <p:nvPr/>
        </p:nvGrpSpPr>
        <p:grpSpPr>
          <a:xfrm>
            <a:off x="9214227" y="2571533"/>
            <a:ext cx="1511982" cy="938120"/>
            <a:chOff x="4780827" y="2384561"/>
            <a:chExt cx="3364445" cy="2087495"/>
          </a:xfrm>
        </p:grpSpPr>
        <p:sp>
          <p:nvSpPr>
            <p:cNvPr id="552" name="Google Shape;552;p56"/>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53" name="Google Shape;553;p56"/>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54" name="Google Shape;554;p56"/>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RETROSPECTIVE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8" name="Shape 558"/>
        <p:cNvGrpSpPr/>
        <p:nvPr/>
      </p:nvGrpSpPr>
      <p:grpSpPr>
        <a:xfrm>
          <a:off x="0" y="0"/>
          <a:ext cx="0" cy="0"/>
          <a:chOff x="0" y="0"/>
          <a:chExt cx="0" cy="0"/>
        </a:xfrm>
      </p:grpSpPr>
      <p:sp>
        <p:nvSpPr>
          <p:cNvPr id="559" name="Google Shape;559;p57"/>
          <p:cNvSpPr txBox="1"/>
          <p:nvPr/>
        </p:nvSpPr>
        <p:spPr>
          <a:xfrm>
            <a:off x="719950" y="470500"/>
            <a:ext cx="5882100" cy="7362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RETROSPECTIVE</a:t>
            </a:r>
            <a:endParaRPr b="0" i="0" sz="6000" u="none" cap="none" strike="noStrike">
              <a:solidFill>
                <a:schemeClr val="lt1"/>
              </a:solidFill>
              <a:latin typeface="Calibri"/>
              <a:ea typeface="Calibri"/>
              <a:cs typeface="Calibri"/>
              <a:sym typeface="Calibri"/>
            </a:endParaRPr>
          </a:p>
        </p:txBody>
      </p:sp>
      <p:sp>
        <p:nvSpPr>
          <p:cNvPr id="560" name="Google Shape;560;p57"/>
          <p:cNvSpPr/>
          <p:nvPr/>
        </p:nvSpPr>
        <p:spPr>
          <a:xfrm flipH="1">
            <a:off x="594357" y="674734"/>
            <a:ext cx="45719" cy="5550968"/>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61" name="Google Shape;561;p57"/>
          <p:cNvPicPr preferRelativeResize="0"/>
          <p:nvPr/>
        </p:nvPicPr>
        <p:blipFill>
          <a:blip r:embed="rId3">
            <a:alphaModFix/>
          </a:blip>
          <a:stretch>
            <a:fillRect/>
          </a:stretch>
        </p:blipFill>
        <p:spPr>
          <a:xfrm>
            <a:off x="810600" y="1678925"/>
            <a:ext cx="10909998" cy="3542575"/>
          </a:xfrm>
          <a:prstGeom prst="rect">
            <a:avLst/>
          </a:prstGeom>
          <a:noFill/>
          <a:ln>
            <a:noFill/>
          </a:ln>
        </p:spPr>
      </p:pic>
      <p:sp>
        <p:nvSpPr>
          <p:cNvPr id="562" name="Google Shape;562;p57"/>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6" name="Shape 566"/>
        <p:cNvGrpSpPr/>
        <p:nvPr/>
      </p:nvGrpSpPr>
      <p:grpSpPr>
        <a:xfrm>
          <a:off x="0" y="0"/>
          <a:ext cx="0" cy="0"/>
          <a:chOff x="0" y="0"/>
          <a:chExt cx="0" cy="0"/>
        </a:xfrm>
      </p:grpSpPr>
      <p:grpSp>
        <p:nvGrpSpPr>
          <p:cNvPr id="567" name="Google Shape;567;p58"/>
          <p:cNvGrpSpPr/>
          <p:nvPr/>
        </p:nvGrpSpPr>
        <p:grpSpPr>
          <a:xfrm rot="10800000">
            <a:off x="1497225" y="2737053"/>
            <a:ext cx="1511982" cy="938120"/>
            <a:chOff x="4780827" y="2384561"/>
            <a:chExt cx="3364445" cy="2087495"/>
          </a:xfrm>
        </p:grpSpPr>
        <p:sp>
          <p:nvSpPr>
            <p:cNvPr id="568" name="Google Shape;568;p5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9" name="Google Shape;569;p5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70" name="Google Shape;570;p58"/>
          <p:cNvGrpSpPr/>
          <p:nvPr/>
        </p:nvGrpSpPr>
        <p:grpSpPr>
          <a:xfrm>
            <a:off x="9256252" y="2737045"/>
            <a:ext cx="1511982" cy="938120"/>
            <a:chOff x="4780827" y="2384561"/>
            <a:chExt cx="3364445" cy="2087495"/>
          </a:xfrm>
        </p:grpSpPr>
        <p:sp>
          <p:nvSpPr>
            <p:cNvPr id="571" name="Google Shape;571;p5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72" name="Google Shape;572;p5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73" name="Google Shape;573;p58"/>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SPRINT 4</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77" name="Shape 577"/>
        <p:cNvGrpSpPr/>
        <p:nvPr/>
      </p:nvGrpSpPr>
      <p:grpSpPr>
        <a:xfrm>
          <a:off x="0" y="0"/>
          <a:ext cx="0" cy="0"/>
          <a:chOff x="0" y="0"/>
          <a:chExt cx="0" cy="0"/>
        </a:xfrm>
      </p:grpSpPr>
      <p:sp>
        <p:nvSpPr>
          <p:cNvPr id="578" name="Google Shape;578;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9" name="Google Shape;579;p5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0" name="Google Shape;580;p59"/>
          <p:cNvSpPr txBox="1"/>
          <p:nvPr/>
        </p:nvSpPr>
        <p:spPr>
          <a:xfrm>
            <a:off x="1207425" y="674725"/>
            <a:ext cx="2843400" cy="736200"/>
          </a:xfrm>
          <a:prstGeom prst="rect">
            <a:avLst/>
          </a:prstGeom>
          <a:noFill/>
          <a:ln>
            <a:noFill/>
          </a:ln>
        </p:spPr>
        <p:txBody>
          <a:bodyPr anchorCtr="0" anchor="b" bIns="45700" lIns="91425" spcFirstLastPara="1" rIns="91425" wrap="square" tIns="45700">
            <a:normAutofit lnSpcReduction="20000"/>
          </a:bodyPr>
          <a:lstStyle/>
          <a:p>
            <a:pPr indent="0" lvl="0" marL="0" marR="0" rtl="0" algn="l">
              <a:lnSpc>
                <a:spcPct val="90000"/>
              </a:lnSpc>
              <a:spcBef>
                <a:spcPts val="0"/>
              </a:spcBef>
              <a:spcAft>
                <a:spcPts val="0"/>
              </a:spcAft>
              <a:buClr>
                <a:schemeClr val="lt1"/>
              </a:buClr>
              <a:buSzPts val="4000"/>
              <a:buFont typeface="Twentieth Century"/>
              <a:buNone/>
            </a:pPr>
            <a:r>
              <a:rPr b="1" lang="en-US" sz="4000">
                <a:solidFill>
                  <a:schemeClr val="lt1"/>
                </a:solidFill>
                <a:latin typeface="Twentieth Century"/>
                <a:ea typeface="Twentieth Century"/>
                <a:cs typeface="Twentieth Century"/>
                <a:sym typeface="Twentieth Century"/>
              </a:rPr>
              <a:t>SPRINT 4</a:t>
            </a:r>
            <a:endParaRPr b="0" i="0" sz="6000" u="none" cap="none" strike="noStrike">
              <a:solidFill>
                <a:schemeClr val="lt1"/>
              </a:solidFill>
              <a:latin typeface="Calibri"/>
              <a:ea typeface="Calibri"/>
              <a:cs typeface="Calibri"/>
              <a:sym typeface="Calibri"/>
            </a:endParaRPr>
          </a:p>
        </p:txBody>
      </p:sp>
      <p:pic>
        <p:nvPicPr>
          <p:cNvPr id="581" name="Google Shape;581;p59"/>
          <p:cNvPicPr preferRelativeResize="0"/>
          <p:nvPr/>
        </p:nvPicPr>
        <p:blipFill>
          <a:blip r:embed="rId3">
            <a:alphaModFix/>
          </a:blip>
          <a:stretch>
            <a:fillRect/>
          </a:stretch>
        </p:blipFill>
        <p:spPr>
          <a:xfrm>
            <a:off x="1207425" y="2433350"/>
            <a:ext cx="10418251" cy="1769450"/>
          </a:xfrm>
          <a:prstGeom prst="rect">
            <a:avLst/>
          </a:prstGeom>
          <a:noFill/>
          <a:ln>
            <a:noFill/>
          </a:ln>
        </p:spPr>
      </p:pic>
      <p:sp>
        <p:nvSpPr>
          <p:cNvPr id="582" name="Google Shape;582;p5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6" name="Shape 586"/>
        <p:cNvGrpSpPr/>
        <p:nvPr/>
      </p:nvGrpSpPr>
      <p:grpSpPr>
        <a:xfrm>
          <a:off x="0" y="0"/>
          <a:ext cx="0" cy="0"/>
          <a:chOff x="0" y="0"/>
          <a:chExt cx="0" cy="0"/>
        </a:xfrm>
      </p:grpSpPr>
      <p:grpSp>
        <p:nvGrpSpPr>
          <p:cNvPr id="587" name="Google Shape;587;p60"/>
          <p:cNvGrpSpPr/>
          <p:nvPr/>
        </p:nvGrpSpPr>
        <p:grpSpPr>
          <a:xfrm rot="10800000">
            <a:off x="1497225" y="2737053"/>
            <a:ext cx="1511982" cy="938120"/>
            <a:chOff x="4780827" y="2384561"/>
            <a:chExt cx="3364445" cy="2087495"/>
          </a:xfrm>
        </p:grpSpPr>
        <p:sp>
          <p:nvSpPr>
            <p:cNvPr id="588" name="Google Shape;588;p60"/>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9" name="Google Shape;589;p60"/>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590" name="Google Shape;590;p60"/>
          <p:cNvGrpSpPr/>
          <p:nvPr/>
        </p:nvGrpSpPr>
        <p:grpSpPr>
          <a:xfrm>
            <a:off x="9312302" y="2737045"/>
            <a:ext cx="1511982" cy="938120"/>
            <a:chOff x="4780827" y="2384561"/>
            <a:chExt cx="3364445" cy="2087495"/>
          </a:xfrm>
        </p:grpSpPr>
        <p:sp>
          <p:nvSpPr>
            <p:cNvPr id="591" name="Google Shape;591;p60"/>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2" name="Google Shape;592;p60"/>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593" name="Google Shape;593;p60"/>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PROJECT DEMO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597" name="Shape 597"/>
        <p:cNvGrpSpPr/>
        <p:nvPr/>
      </p:nvGrpSpPr>
      <p:grpSpPr>
        <a:xfrm>
          <a:off x="0" y="0"/>
          <a:ext cx="0" cy="0"/>
          <a:chOff x="0" y="0"/>
          <a:chExt cx="0" cy="0"/>
        </a:xfrm>
      </p:grpSpPr>
      <p:sp>
        <p:nvSpPr>
          <p:cNvPr id="598" name="Google Shape;598;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9" name="Google Shape;599;p61"/>
          <p:cNvSpPr/>
          <p:nvPr/>
        </p:nvSpPr>
        <p:spPr>
          <a:xfrm>
            <a:off x="651751" y="674734"/>
            <a:ext cx="45719" cy="5327232"/>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00" name="Google Shape;600;p61"/>
          <p:cNvPicPr preferRelativeResize="0"/>
          <p:nvPr/>
        </p:nvPicPr>
        <p:blipFill>
          <a:blip r:embed="rId3">
            <a:alphaModFix/>
          </a:blip>
          <a:stretch>
            <a:fillRect/>
          </a:stretch>
        </p:blipFill>
        <p:spPr>
          <a:xfrm>
            <a:off x="835400" y="933650"/>
            <a:ext cx="10335523" cy="4809401"/>
          </a:xfrm>
          <a:prstGeom prst="rect">
            <a:avLst/>
          </a:prstGeom>
          <a:noFill/>
          <a:ln>
            <a:noFill/>
          </a:ln>
        </p:spPr>
      </p:pic>
      <p:sp>
        <p:nvSpPr>
          <p:cNvPr id="601" name="Google Shape;601;p61"/>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05" name="Shape 605"/>
        <p:cNvGrpSpPr/>
        <p:nvPr/>
      </p:nvGrpSpPr>
      <p:grpSpPr>
        <a:xfrm>
          <a:off x="0" y="0"/>
          <a:ext cx="0" cy="0"/>
          <a:chOff x="0" y="0"/>
          <a:chExt cx="0" cy="0"/>
        </a:xfrm>
      </p:grpSpPr>
      <p:sp>
        <p:nvSpPr>
          <p:cNvPr id="606" name="Google Shape;606;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62"/>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08" name="Google Shape;608;p62"/>
          <p:cNvPicPr preferRelativeResize="0"/>
          <p:nvPr/>
        </p:nvPicPr>
        <p:blipFill>
          <a:blip r:embed="rId3">
            <a:alphaModFix/>
          </a:blip>
          <a:stretch>
            <a:fillRect/>
          </a:stretch>
        </p:blipFill>
        <p:spPr>
          <a:xfrm>
            <a:off x="697350" y="893025"/>
            <a:ext cx="10899777" cy="5071950"/>
          </a:xfrm>
          <a:prstGeom prst="rect">
            <a:avLst/>
          </a:prstGeom>
          <a:noFill/>
          <a:ln>
            <a:noFill/>
          </a:ln>
        </p:spPr>
      </p:pic>
      <p:sp>
        <p:nvSpPr>
          <p:cNvPr id="609" name="Google Shape;609;p62"/>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13" name="Shape 613"/>
        <p:cNvGrpSpPr/>
        <p:nvPr/>
      </p:nvGrpSpPr>
      <p:grpSpPr>
        <a:xfrm>
          <a:off x="0" y="0"/>
          <a:ext cx="0" cy="0"/>
          <a:chOff x="0" y="0"/>
          <a:chExt cx="0" cy="0"/>
        </a:xfrm>
      </p:grpSpPr>
      <p:sp>
        <p:nvSpPr>
          <p:cNvPr id="614" name="Google Shape;614;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 name="Google Shape;615;p63"/>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16" name="Google Shape;616;p63"/>
          <p:cNvPicPr preferRelativeResize="0"/>
          <p:nvPr/>
        </p:nvPicPr>
        <p:blipFill>
          <a:blip r:embed="rId3">
            <a:alphaModFix/>
          </a:blip>
          <a:stretch>
            <a:fillRect/>
          </a:stretch>
        </p:blipFill>
        <p:spPr>
          <a:xfrm>
            <a:off x="697351" y="591150"/>
            <a:ext cx="11189850" cy="5410670"/>
          </a:xfrm>
          <a:prstGeom prst="rect">
            <a:avLst/>
          </a:prstGeom>
          <a:noFill/>
          <a:ln>
            <a:noFill/>
          </a:ln>
        </p:spPr>
      </p:pic>
      <p:sp>
        <p:nvSpPr>
          <p:cNvPr id="617" name="Google Shape;617;p6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21" name="Shape 621"/>
        <p:cNvGrpSpPr/>
        <p:nvPr/>
      </p:nvGrpSpPr>
      <p:grpSpPr>
        <a:xfrm>
          <a:off x="0" y="0"/>
          <a:ext cx="0" cy="0"/>
          <a:chOff x="0" y="0"/>
          <a:chExt cx="0" cy="0"/>
        </a:xfrm>
      </p:grpSpPr>
      <p:sp>
        <p:nvSpPr>
          <p:cNvPr id="622" name="Google Shape;622;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3" name="Google Shape;623;p64"/>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24" name="Google Shape;624;p64"/>
          <p:cNvPicPr preferRelativeResize="0"/>
          <p:nvPr/>
        </p:nvPicPr>
        <p:blipFill>
          <a:blip r:embed="rId3">
            <a:alphaModFix/>
          </a:blip>
          <a:stretch>
            <a:fillRect/>
          </a:stretch>
        </p:blipFill>
        <p:spPr>
          <a:xfrm>
            <a:off x="807225" y="674725"/>
            <a:ext cx="11189852" cy="5431400"/>
          </a:xfrm>
          <a:prstGeom prst="rect">
            <a:avLst/>
          </a:prstGeom>
          <a:noFill/>
          <a:ln>
            <a:noFill/>
          </a:ln>
        </p:spPr>
      </p:pic>
      <p:sp>
        <p:nvSpPr>
          <p:cNvPr id="625" name="Google Shape;625;p64"/>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8" name="Shape 208"/>
        <p:cNvGrpSpPr/>
        <p:nvPr/>
      </p:nvGrpSpPr>
      <p:grpSpPr>
        <a:xfrm>
          <a:off x="0" y="0"/>
          <a:ext cx="0" cy="0"/>
          <a:chOff x="0" y="0"/>
          <a:chExt cx="0" cy="0"/>
        </a:xfrm>
      </p:grpSpPr>
      <p:sp>
        <p:nvSpPr>
          <p:cNvPr id="209" name="Google Shape;209;p20"/>
          <p:cNvSpPr txBox="1"/>
          <p:nvPr>
            <p:ph idx="1" type="subTitle"/>
          </p:nvPr>
        </p:nvSpPr>
        <p:spPr>
          <a:xfrm>
            <a:off x="1144440" y="1787426"/>
            <a:ext cx="9144000" cy="2981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BFBFBF"/>
              </a:buClr>
              <a:buSzPts val="2000"/>
              <a:buNone/>
            </a:pPr>
            <a:r>
              <a:rPr lang="en-US" sz="2000">
                <a:solidFill>
                  <a:srgbClr val="BFBFBF"/>
                </a:solidFill>
                <a:latin typeface="Quattrocento Sans"/>
                <a:ea typeface="Quattrocento Sans"/>
                <a:cs typeface="Quattrocento Sans"/>
                <a:sym typeface="Quattrocento Sans"/>
              </a:rPr>
              <a:t>In the contemporary world of finance, a considerable number of young individuals aged 18 to 25 are perplexed by the dilemma of pursuing a career in this global trend, while experiencing various challenges in finding sources of practical experience and knowledge. Despite acquiring the principles taught in academic institutions, individuals encounter difficulties implementing them in real-life scenarios. This creates a proficiency gap between their educational knowledge and investment strategies, which arises from the complexities in the structure and the fear of monetary loss, a significant factor that should be addressed in the education platform. It is imperative to develop an easily understandable education platform that adopts a learner-based approach to bridge this gap.</a:t>
            </a:r>
            <a:endParaRPr>
              <a:latin typeface="Quattrocento Sans"/>
              <a:ea typeface="Quattrocento Sans"/>
              <a:cs typeface="Quattrocento Sans"/>
              <a:sym typeface="Quattrocento Sans"/>
            </a:endParaRPr>
          </a:p>
        </p:txBody>
      </p:sp>
      <p:sp>
        <p:nvSpPr>
          <p:cNvPr id="210" name="Google Shape;210;p20"/>
          <p:cNvSpPr txBox="1"/>
          <p:nvPr/>
        </p:nvSpPr>
        <p:spPr>
          <a:xfrm>
            <a:off x="286900" y="855226"/>
            <a:ext cx="6208800" cy="112440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PROBLEM STATEMENT </a:t>
            </a:r>
            <a:endParaRPr b="1" i="0" sz="6000" u="none" cap="none" strike="noStrike">
              <a:solidFill>
                <a:schemeClr val="lt1"/>
              </a:solidFill>
              <a:latin typeface="Montserrat SemiBold"/>
              <a:ea typeface="Montserrat SemiBold"/>
              <a:cs typeface="Montserrat SemiBold"/>
              <a:sym typeface="Montserrat SemiBold"/>
            </a:endParaRPr>
          </a:p>
          <a:p>
            <a:pPr indent="0" lvl="0" marL="0" marR="0" rtl="0" algn="ctr">
              <a:lnSpc>
                <a:spcPct val="90000"/>
              </a:lnSpc>
              <a:spcBef>
                <a:spcPts val="0"/>
              </a:spcBef>
              <a:spcAft>
                <a:spcPts val="0"/>
              </a:spcAft>
              <a:buClr>
                <a:schemeClr val="lt1"/>
              </a:buClr>
              <a:buSzPct val="100000"/>
              <a:buFont typeface="Calibri"/>
              <a:buNone/>
            </a:pPr>
            <a:r>
              <a:t/>
            </a:r>
            <a:endParaRPr b="0" i="0" sz="6000" u="none" cap="none" strike="noStrike">
              <a:solidFill>
                <a:schemeClr val="lt1"/>
              </a:solidFill>
              <a:latin typeface="Calibri"/>
              <a:ea typeface="Calibri"/>
              <a:cs typeface="Calibri"/>
              <a:sym typeface="Calibri"/>
            </a:endParaRPr>
          </a:p>
        </p:txBody>
      </p:sp>
      <p:sp>
        <p:nvSpPr>
          <p:cNvPr id="211" name="Google Shape;211;p20"/>
          <p:cNvSpPr/>
          <p:nvPr/>
        </p:nvSpPr>
        <p:spPr>
          <a:xfrm flipH="1">
            <a:off x="594356" y="674734"/>
            <a:ext cx="45719" cy="5609334"/>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29" name="Shape 629"/>
        <p:cNvGrpSpPr/>
        <p:nvPr/>
      </p:nvGrpSpPr>
      <p:grpSpPr>
        <a:xfrm>
          <a:off x="0" y="0"/>
          <a:ext cx="0" cy="0"/>
          <a:chOff x="0" y="0"/>
          <a:chExt cx="0" cy="0"/>
        </a:xfrm>
      </p:grpSpPr>
      <p:sp>
        <p:nvSpPr>
          <p:cNvPr id="630" name="Google Shape;630;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 name="Google Shape;631;p65"/>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632" name="Google Shape;632;p65"/>
          <p:cNvPicPr preferRelativeResize="0"/>
          <p:nvPr/>
        </p:nvPicPr>
        <p:blipFill>
          <a:blip r:embed="rId3">
            <a:alphaModFix/>
          </a:blip>
          <a:stretch>
            <a:fillRect/>
          </a:stretch>
        </p:blipFill>
        <p:spPr>
          <a:xfrm>
            <a:off x="1574950" y="403625"/>
            <a:ext cx="9042098" cy="5952724"/>
          </a:xfrm>
          <a:prstGeom prst="rect">
            <a:avLst/>
          </a:prstGeom>
          <a:noFill/>
          <a:ln>
            <a:noFill/>
          </a:ln>
        </p:spPr>
      </p:pic>
      <p:sp>
        <p:nvSpPr>
          <p:cNvPr id="633" name="Google Shape;633;p65"/>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37" name="Shape 637"/>
        <p:cNvGrpSpPr/>
        <p:nvPr/>
      </p:nvGrpSpPr>
      <p:grpSpPr>
        <a:xfrm>
          <a:off x="0" y="0"/>
          <a:ext cx="0" cy="0"/>
          <a:chOff x="0" y="0"/>
          <a:chExt cx="0" cy="0"/>
        </a:xfrm>
      </p:grpSpPr>
      <p:sp>
        <p:nvSpPr>
          <p:cNvPr id="638" name="Google Shape;638;p66"/>
          <p:cNvSpPr txBox="1"/>
          <p:nvPr>
            <p:ph type="title"/>
          </p:nvPr>
        </p:nvSpPr>
        <p:spPr>
          <a:xfrm>
            <a:off x="1214256" y="805256"/>
            <a:ext cx="82668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IMPORTANT </a:t>
            </a:r>
            <a:r>
              <a:rPr b="1" lang="en-US" sz="4000">
                <a:latin typeface="Twentieth Century"/>
                <a:ea typeface="Twentieth Century"/>
                <a:cs typeface="Twentieth Century"/>
                <a:sym typeface="Twentieth Century"/>
              </a:rPr>
              <a:t>API’s	</a:t>
            </a:r>
            <a:endParaRPr/>
          </a:p>
        </p:txBody>
      </p:sp>
      <p:sp>
        <p:nvSpPr>
          <p:cNvPr id="639" name="Google Shape;639;p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0" name="Google Shape;640;p66"/>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1" name="Google Shape;641;p66"/>
          <p:cNvSpPr txBox="1"/>
          <p:nvPr>
            <p:ph idx="1" type="body"/>
          </p:nvPr>
        </p:nvSpPr>
        <p:spPr>
          <a:xfrm>
            <a:off x="1214250" y="1774675"/>
            <a:ext cx="9560400" cy="4389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Yahoo Finance (</a:t>
            </a:r>
            <a:r>
              <a:rPr lang="en-US" sz="2100" u="sng">
                <a:solidFill>
                  <a:schemeClr val="hlink"/>
                </a:solidFill>
                <a:latin typeface="Twentieth Century"/>
                <a:ea typeface="Twentieth Century"/>
                <a:cs typeface="Twentieth Century"/>
                <a:sym typeface="Twentieth Century"/>
                <a:hlinkClick r:id="rId3"/>
              </a:rPr>
              <a:t>https://finance.yahoo.com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Financial Modelling Prep (</a:t>
            </a:r>
            <a:r>
              <a:rPr lang="en-US" sz="2100" u="sng">
                <a:solidFill>
                  <a:schemeClr val="hlink"/>
                </a:solidFill>
                <a:latin typeface="Twentieth Century"/>
                <a:ea typeface="Twentieth Century"/>
                <a:cs typeface="Twentieth Century"/>
                <a:sym typeface="Twentieth Century"/>
                <a:hlinkClick r:id="rId4"/>
              </a:rPr>
              <a:t>https://financialmodelingprep.com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Alphavantage (</a:t>
            </a:r>
            <a:r>
              <a:rPr lang="en-US" sz="2100" u="sng">
                <a:solidFill>
                  <a:schemeClr val="hlink"/>
                </a:solidFill>
                <a:latin typeface="Twentieth Century"/>
                <a:ea typeface="Twentieth Century"/>
                <a:cs typeface="Twentieth Century"/>
                <a:sym typeface="Twentieth Century"/>
                <a:hlinkClick r:id="rId5"/>
              </a:rPr>
              <a:t>https://www.alphavantage.co/</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News API (</a:t>
            </a:r>
            <a:r>
              <a:rPr lang="en-US" sz="2100" u="sng">
                <a:solidFill>
                  <a:schemeClr val="hlink"/>
                </a:solidFill>
                <a:latin typeface="Twentieth Century"/>
                <a:ea typeface="Twentieth Century"/>
                <a:cs typeface="Twentieth Century"/>
                <a:sym typeface="Twentieth Century"/>
                <a:hlinkClick r:id="rId6"/>
              </a:rPr>
              <a:t>https://newsapi.org</a:t>
            </a:r>
            <a:r>
              <a:rPr lang="en-US" sz="2100">
                <a:latin typeface="Twentieth Century"/>
                <a:ea typeface="Twentieth Century"/>
                <a:cs typeface="Twentieth Century"/>
                <a:sym typeface="Twentieth Century"/>
              </a:rPr>
              <a:t>)	</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Apex Charts (</a:t>
            </a:r>
            <a:r>
              <a:rPr lang="en-US" sz="2100" u="sng">
                <a:solidFill>
                  <a:schemeClr val="hlink"/>
                </a:solidFill>
                <a:latin typeface="Twentieth Century"/>
                <a:ea typeface="Twentieth Century"/>
                <a:cs typeface="Twentieth Century"/>
                <a:sym typeface="Twentieth Century"/>
                <a:hlinkClick r:id="rId7"/>
              </a:rPr>
              <a:t>https://apexcharts.com/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Hugging Face (</a:t>
            </a:r>
            <a:r>
              <a:rPr lang="en-US" sz="2100" u="sng">
                <a:solidFill>
                  <a:schemeClr val="hlink"/>
                </a:solidFill>
                <a:latin typeface="Twentieth Century"/>
                <a:ea typeface="Twentieth Century"/>
                <a:cs typeface="Twentieth Century"/>
                <a:sym typeface="Twentieth Century"/>
                <a:hlinkClick r:id="rId8"/>
              </a:rPr>
              <a:t>https://huggingface.co/foduucom/</a:t>
            </a:r>
            <a:r>
              <a:rPr lang="en-US" sz="2100">
                <a:latin typeface="Twentieth Century"/>
                <a:ea typeface="Twentieth Century"/>
                <a:cs typeface="Twentieth Century"/>
                <a:sym typeface="Twentieth Century"/>
              </a:rPr>
              <a:t>)</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PyPi.com</a:t>
            </a:r>
            <a:endParaRPr sz="1700">
              <a:latin typeface="Quattrocento Sans"/>
              <a:ea typeface="Quattrocento Sans"/>
              <a:cs typeface="Quattrocento Sans"/>
              <a:sym typeface="Quattrocento Sans"/>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NodeJS (</a:t>
            </a:r>
            <a:r>
              <a:rPr lang="en-US" sz="2100" u="sng">
                <a:solidFill>
                  <a:schemeClr val="hlink"/>
                </a:solidFill>
                <a:latin typeface="Twentieth Century"/>
                <a:ea typeface="Twentieth Century"/>
                <a:cs typeface="Twentieth Century"/>
                <a:sym typeface="Twentieth Century"/>
                <a:hlinkClick r:id="rId9"/>
              </a:rPr>
              <a:t>https://nodejs.org/</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Investopedia (</a:t>
            </a:r>
            <a:r>
              <a:rPr lang="en-US" sz="2100" u="sng">
                <a:solidFill>
                  <a:schemeClr val="hlink"/>
                </a:solidFill>
                <a:latin typeface="Twentieth Century"/>
                <a:ea typeface="Twentieth Century"/>
                <a:cs typeface="Twentieth Century"/>
                <a:sym typeface="Twentieth Century"/>
                <a:hlinkClick r:id="rId10"/>
              </a:rPr>
              <a:t>https://www.investopedia.com/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222250" lvl="0" marL="228600" rtl="0" algn="l">
              <a:lnSpc>
                <a:spcPct val="115000"/>
              </a:lnSpc>
              <a:spcBef>
                <a:spcPts val="0"/>
              </a:spcBef>
              <a:spcAft>
                <a:spcPts val="0"/>
              </a:spcAft>
              <a:buClr>
                <a:schemeClr val="accent6"/>
              </a:buClr>
              <a:buSzPts val="1700"/>
              <a:buFont typeface="Courier New"/>
              <a:buChar char="o"/>
            </a:pPr>
            <a:r>
              <a:rPr lang="en-US" sz="2100">
                <a:latin typeface="Twentieth Century"/>
                <a:ea typeface="Twentieth Century"/>
                <a:cs typeface="Twentieth Century"/>
                <a:sym typeface="Twentieth Century"/>
              </a:rPr>
              <a:t>Bootstrap (</a:t>
            </a:r>
            <a:r>
              <a:rPr lang="en-US" sz="2100" u="sng">
                <a:solidFill>
                  <a:srgbClr val="4A86E8"/>
                </a:solidFill>
                <a:latin typeface="Twentieth Century"/>
                <a:ea typeface="Twentieth Century"/>
                <a:cs typeface="Twentieth Century"/>
                <a:sym typeface="Twentieth Century"/>
              </a:rPr>
              <a:t>https://www.mdbootstrap.com/</a:t>
            </a:r>
            <a:r>
              <a:rPr lang="en-US" sz="2100">
                <a:latin typeface="Twentieth Century"/>
                <a:ea typeface="Twentieth Century"/>
                <a:cs typeface="Twentieth Century"/>
                <a:sym typeface="Twentieth Century"/>
              </a:rPr>
              <a:t>)</a:t>
            </a:r>
            <a:endParaRPr sz="2100">
              <a:latin typeface="Twentieth Century"/>
              <a:ea typeface="Twentieth Century"/>
              <a:cs typeface="Twentieth Century"/>
              <a:sym typeface="Twentieth Century"/>
            </a:endParaRPr>
          </a:p>
          <a:p>
            <a:pPr indent="0" lvl="0" marL="0" rtl="0" algn="l">
              <a:lnSpc>
                <a:spcPct val="150000"/>
              </a:lnSpc>
              <a:spcBef>
                <a:spcPts val="1000"/>
              </a:spcBef>
              <a:spcAft>
                <a:spcPts val="0"/>
              </a:spcAft>
              <a:buNone/>
            </a:pPr>
            <a:r>
              <a:t/>
            </a:r>
            <a:endParaRPr sz="1400">
              <a:latin typeface="Quattrocento Sans"/>
              <a:ea typeface="Quattrocento Sans"/>
              <a:cs typeface="Quattrocento Sans"/>
              <a:sym typeface="Quattrocento Sans"/>
            </a:endParaRPr>
          </a:p>
        </p:txBody>
      </p:sp>
      <p:sp>
        <p:nvSpPr>
          <p:cNvPr id="642" name="Google Shape;642;p66"/>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6" name="Shape 646"/>
        <p:cNvGrpSpPr/>
        <p:nvPr/>
      </p:nvGrpSpPr>
      <p:grpSpPr>
        <a:xfrm>
          <a:off x="0" y="0"/>
          <a:ext cx="0" cy="0"/>
          <a:chOff x="0" y="0"/>
          <a:chExt cx="0" cy="0"/>
        </a:xfrm>
      </p:grpSpPr>
      <p:grpSp>
        <p:nvGrpSpPr>
          <p:cNvPr id="647" name="Google Shape;647;p67"/>
          <p:cNvGrpSpPr/>
          <p:nvPr/>
        </p:nvGrpSpPr>
        <p:grpSpPr>
          <a:xfrm rot="10800000">
            <a:off x="1497225" y="2737053"/>
            <a:ext cx="1511982" cy="938120"/>
            <a:chOff x="4780827" y="2384561"/>
            <a:chExt cx="3364445" cy="2087495"/>
          </a:xfrm>
        </p:grpSpPr>
        <p:sp>
          <p:nvSpPr>
            <p:cNvPr id="648" name="Google Shape;648;p6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49" name="Google Shape;649;p6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50" name="Google Shape;650;p67"/>
          <p:cNvGrpSpPr/>
          <p:nvPr/>
        </p:nvGrpSpPr>
        <p:grpSpPr>
          <a:xfrm>
            <a:off x="9368327" y="2737045"/>
            <a:ext cx="1511982" cy="938120"/>
            <a:chOff x="4780827" y="2384561"/>
            <a:chExt cx="3364445" cy="2087495"/>
          </a:xfrm>
        </p:grpSpPr>
        <p:sp>
          <p:nvSpPr>
            <p:cNvPr id="651" name="Google Shape;651;p67"/>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52" name="Google Shape;652;p67"/>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53" name="Google Shape;653;p67"/>
          <p:cNvSpPr txBox="1"/>
          <p:nvPr>
            <p:ph type="ctrTitle"/>
          </p:nvPr>
        </p:nvSpPr>
        <p:spPr>
          <a:xfrm>
            <a:off x="1436550" y="2038968"/>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GITHUB</a:t>
            </a:r>
            <a:endParaRPr/>
          </a:p>
        </p:txBody>
      </p:sp>
      <p:sp>
        <p:nvSpPr>
          <p:cNvPr id="654" name="Google Shape;654;p67"/>
          <p:cNvSpPr txBox="1"/>
          <p:nvPr>
            <p:ph type="ctrTitle"/>
          </p:nvPr>
        </p:nvSpPr>
        <p:spPr>
          <a:xfrm>
            <a:off x="108650" y="3157243"/>
            <a:ext cx="12192000" cy="426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8" name="Shape 658"/>
        <p:cNvGrpSpPr/>
        <p:nvPr/>
      </p:nvGrpSpPr>
      <p:grpSpPr>
        <a:xfrm>
          <a:off x="0" y="0"/>
          <a:ext cx="0" cy="0"/>
          <a:chOff x="0" y="0"/>
          <a:chExt cx="0" cy="0"/>
        </a:xfrm>
      </p:grpSpPr>
      <p:grpSp>
        <p:nvGrpSpPr>
          <p:cNvPr id="659" name="Google Shape;659;p68"/>
          <p:cNvGrpSpPr/>
          <p:nvPr/>
        </p:nvGrpSpPr>
        <p:grpSpPr>
          <a:xfrm rot="10800000">
            <a:off x="1006975" y="2737053"/>
            <a:ext cx="1511982" cy="938120"/>
            <a:chOff x="4780827" y="2384561"/>
            <a:chExt cx="3364445" cy="2087495"/>
          </a:xfrm>
        </p:grpSpPr>
        <p:sp>
          <p:nvSpPr>
            <p:cNvPr id="660" name="Google Shape;660;p6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1" name="Google Shape;661;p6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662" name="Google Shape;662;p68"/>
          <p:cNvGrpSpPr/>
          <p:nvPr/>
        </p:nvGrpSpPr>
        <p:grpSpPr>
          <a:xfrm>
            <a:off x="9872577" y="2737045"/>
            <a:ext cx="1511982" cy="938120"/>
            <a:chOff x="4780827" y="2384561"/>
            <a:chExt cx="3364445" cy="2087495"/>
          </a:xfrm>
        </p:grpSpPr>
        <p:sp>
          <p:nvSpPr>
            <p:cNvPr id="663" name="Google Shape;663;p68"/>
            <p:cNvSpPr/>
            <p:nvPr/>
          </p:nvSpPr>
          <p:spPr>
            <a:xfrm flipH="1">
              <a:off x="6583172"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64" name="Google Shape;664;p68"/>
            <p:cNvSpPr/>
            <p:nvPr/>
          </p:nvSpPr>
          <p:spPr>
            <a:xfrm flipH="1">
              <a:off x="4780827" y="2384561"/>
              <a:ext cx="1562100" cy="2087495"/>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665" name="Google Shape;665;p68"/>
          <p:cNvSpPr txBox="1"/>
          <p:nvPr>
            <p:ph type="ctrTitle"/>
          </p:nvPr>
        </p:nvSpPr>
        <p:spPr>
          <a:xfrm>
            <a:off x="3371538" y="2221050"/>
            <a:ext cx="55644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WIKI</a:t>
            </a:r>
            <a:endParaRPr/>
          </a:p>
        </p:txBody>
      </p:sp>
      <p:sp>
        <p:nvSpPr>
          <p:cNvPr id="666" name="Google Shape;666;p68"/>
          <p:cNvSpPr txBox="1"/>
          <p:nvPr>
            <p:ph type="ctrTitle"/>
          </p:nvPr>
        </p:nvSpPr>
        <p:spPr>
          <a:xfrm>
            <a:off x="2215975" y="3238125"/>
            <a:ext cx="8306400" cy="521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2400" u="sng">
                <a:latin typeface="Twentieth Century"/>
                <a:ea typeface="Twentieth Century"/>
                <a:cs typeface="Twentieth Century"/>
                <a:sym typeface="Twentieth Century"/>
                <a:hlinkClick r:id="rId3"/>
              </a:rPr>
              <a:t>https://github.com/htmw/2024S-pace-super-kings/wiki</a:t>
            </a:r>
            <a:endParaRPr sz="2400"/>
          </a:p>
        </p:txBody>
      </p:sp>
      <p:sp>
        <p:nvSpPr>
          <p:cNvPr id="667" name="Google Shape;667;p68"/>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671" name="Shape 671"/>
        <p:cNvGrpSpPr/>
        <p:nvPr/>
      </p:nvGrpSpPr>
      <p:grpSpPr>
        <a:xfrm>
          <a:off x="0" y="0"/>
          <a:ext cx="0" cy="0"/>
          <a:chOff x="0" y="0"/>
          <a:chExt cx="0" cy="0"/>
        </a:xfrm>
      </p:grpSpPr>
      <p:sp>
        <p:nvSpPr>
          <p:cNvPr id="672" name="Google Shape;672;p69"/>
          <p:cNvSpPr txBox="1"/>
          <p:nvPr>
            <p:ph type="title"/>
          </p:nvPr>
        </p:nvSpPr>
        <p:spPr>
          <a:xfrm>
            <a:off x="1497178" y="777225"/>
            <a:ext cx="4794900" cy="102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wentieth Century"/>
              <a:buNone/>
            </a:pPr>
            <a:r>
              <a:rPr b="1" lang="en-US" sz="4000">
                <a:latin typeface="Twentieth Century"/>
                <a:ea typeface="Twentieth Century"/>
                <a:cs typeface="Twentieth Century"/>
                <a:sym typeface="Twentieth Century"/>
              </a:rPr>
              <a:t>REFERENCES</a:t>
            </a:r>
            <a:endParaRPr/>
          </a:p>
        </p:txBody>
      </p:sp>
      <p:sp>
        <p:nvSpPr>
          <p:cNvPr id="673" name="Google Shape;673;p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p69"/>
          <p:cNvSpPr/>
          <p:nvPr/>
        </p:nvSpPr>
        <p:spPr>
          <a:xfrm>
            <a:off x="651751" y="674734"/>
            <a:ext cx="45600" cy="53271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75" name="Google Shape;675;p69"/>
          <p:cNvSpPr txBox="1"/>
          <p:nvPr>
            <p:ph idx="1" type="body"/>
          </p:nvPr>
        </p:nvSpPr>
        <p:spPr>
          <a:xfrm>
            <a:off x="1497175" y="1951350"/>
            <a:ext cx="10221900" cy="2955300"/>
          </a:xfrm>
          <a:prstGeom prst="rect">
            <a:avLst/>
          </a:prstGeom>
          <a:noFill/>
          <a:ln>
            <a:noFill/>
          </a:ln>
        </p:spPr>
        <p:txBody>
          <a:bodyPr anchorCtr="0" anchor="t" bIns="45700" lIns="91425" spcFirstLastPara="1" rIns="91425" wrap="square" tIns="45700">
            <a:noAutofit/>
          </a:bodyPr>
          <a:lstStyle/>
          <a:p>
            <a:pPr indent="-224790" lvl="0" marL="2286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3"/>
              </a:rPr>
              <a:t>  The Random Forest Model for Analyzing and Forecasting the US  Stock Market in  the </a:t>
            </a:r>
            <a:endParaRPr sz="1740">
              <a:latin typeface="Quattrocento Sans"/>
              <a:ea typeface="Quattrocento Sans"/>
              <a:cs typeface="Quattrocento Sans"/>
              <a:sym typeface="Quattrocento Sans"/>
            </a:endParaRPr>
          </a:p>
          <a:p>
            <a:pPr indent="0" lvl="0" marL="228600" rtl="0" algn="l">
              <a:lnSpc>
                <a:spcPct val="150000"/>
              </a:lnSpc>
              <a:spcBef>
                <a:spcPts val="1000"/>
              </a:spcBef>
              <a:spcAft>
                <a:spcPts val="0"/>
              </a:spcAft>
              <a:buNone/>
            </a:pPr>
            <a:r>
              <a:rPr lang="en-US" sz="1740" u="sng">
                <a:solidFill>
                  <a:schemeClr val="hlink"/>
                </a:solidFill>
                <a:latin typeface="Quattrocento Sans"/>
                <a:ea typeface="Quattrocento Sans"/>
                <a:cs typeface="Quattrocento Sans"/>
                <a:sym typeface="Quattrocento Sans"/>
                <a:hlinkClick r:id="rId4"/>
              </a:rPr>
              <a:t>   Context of Smart   </a:t>
            </a:r>
            <a:r>
              <a:rPr lang="en-US" sz="1740" u="sng">
                <a:solidFill>
                  <a:schemeClr val="hlink"/>
                </a:solidFill>
                <a:latin typeface="Quattrocento Sans"/>
                <a:ea typeface="Quattrocento Sans"/>
                <a:cs typeface="Quattrocento Sans"/>
                <a:sym typeface="Quattrocento Sans"/>
                <a:hlinkClick r:id="rId5"/>
              </a:rPr>
              <a:t>Finance</a:t>
            </a:r>
            <a:endParaRPr sz="1740">
              <a:latin typeface="Quattrocento Sans"/>
              <a:ea typeface="Quattrocento Sans"/>
              <a:cs typeface="Quattrocento Sans"/>
              <a:sym typeface="Quattrocento Sans"/>
            </a:endParaRPr>
          </a:p>
          <a:p>
            <a:pPr indent="-315594" lvl="0" marL="3429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6"/>
              </a:rPr>
              <a:t>Learning Through Equity Trading Simulation</a:t>
            </a:r>
            <a:endParaRPr sz="1740"/>
          </a:p>
          <a:p>
            <a:pPr indent="-315594" lvl="0" marL="342900" rtl="0" algn="l">
              <a:lnSpc>
                <a:spcPct val="150000"/>
              </a:lnSpc>
              <a:spcBef>
                <a:spcPts val="1000"/>
              </a:spcBef>
              <a:spcAft>
                <a:spcPts val="0"/>
              </a:spcAft>
              <a:buClr>
                <a:schemeClr val="accent6"/>
              </a:buClr>
              <a:buSzPts val="1740"/>
              <a:buFont typeface="Courier New"/>
              <a:buChar char="o"/>
            </a:pPr>
            <a:r>
              <a:rPr lang="en-US" sz="1740" u="sng">
                <a:solidFill>
                  <a:schemeClr val="hlink"/>
                </a:solidFill>
                <a:latin typeface="Quattrocento Sans"/>
                <a:ea typeface="Quattrocento Sans"/>
                <a:cs typeface="Quattrocento Sans"/>
                <a:sym typeface="Quattrocento Sans"/>
                <a:hlinkClick r:id="rId7"/>
              </a:rPr>
              <a:t>Conducting Financial Risk assessment</a:t>
            </a:r>
            <a:endParaRPr sz="1740">
              <a:latin typeface="Quattrocento Sans"/>
              <a:ea typeface="Quattrocento Sans"/>
              <a:cs typeface="Quattrocento Sans"/>
              <a:sym typeface="Quattrocento Sans"/>
            </a:endParaRPr>
          </a:p>
          <a:p>
            <a:pPr indent="0" lvl="0" marL="0" rtl="0" algn="l">
              <a:lnSpc>
                <a:spcPct val="150000"/>
              </a:lnSpc>
              <a:spcBef>
                <a:spcPts val="1000"/>
              </a:spcBef>
              <a:spcAft>
                <a:spcPts val="0"/>
              </a:spcAft>
              <a:buSzPts val="605"/>
              <a:buNone/>
            </a:pPr>
            <a:r>
              <a:t/>
            </a:r>
            <a:endParaRPr sz="1740">
              <a:latin typeface="Quattrocento Sans"/>
              <a:ea typeface="Quattrocento Sans"/>
              <a:cs typeface="Quattrocento Sans"/>
              <a:sym typeface="Quattrocento Sans"/>
            </a:endParaRPr>
          </a:p>
          <a:p>
            <a:pPr indent="0" lvl="0" marL="0" rtl="0" algn="l">
              <a:lnSpc>
                <a:spcPct val="150000"/>
              </a:lnSpc>
              <a:spcBef>
                <a:spcPts val="1000"/>
              </a:spcBef>
              <a:spcAft>
                <a:spcPts val="0"/>
              </a:spcAft>
              <a:buSzPts val="605"/>
              <a:buNone/>
            </a:pPr>
            <a:r>
              <a:t/>
            </a:r>
            <a:endParaRPr sz="1740"/>
          </a:p>
        </p:txBody>
      </p:sp>
      <p:sp>
        <p:nvSpPr>
          <p:cNvPr id="676" name="Google Shape;676;p69"/>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0"/>
          <p:cNvSpPr txBox="1"/>
          <p:nvPr/>
        </p:nvSpPr>
        <p:spPr>
          <a:xfrm>
            <a:off x="4321727" y="2178269"/>
            <a:ext cx="3985694" cy="102593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5" name="Shape 215"/>
        <p:cNvGrpSpPr/>
        <p:nvPr/>
      </p:nvGrpSpPr>
      <p:grpSpPr>
        <a:xfrm>
          <a:off x="0" y="0"/>
          <a:ext cx="0" cy="0"/>
          <a:chOff x="0" y="0"/>
          <a:chExt cx="0" cy="0"/>
        </a:xfrm>
      </p:grpSpPr>
      <p:sp>
        <p:nvSpPr>
          <p:cNvPr id="216" name="Google Shape;216;p21"/>
          <p:cNvSpPr txBox="1"/>
          <p:nvPr/>
        </p:nvSpPr>
        <p:spPr>
          <a:xfrm>
            <a:off x="1183800" y="674725"/>
            <a:ext cx="4161900" cy="1611600"/>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l">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PROBLEM </a:t>
            </a:r>
            <a:endParaRPr b="1" i="0" sz="4000" u="none" cap="none" strike="noStrike">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ct val="100000"/>
              <a:buFont typeface="Twentieth Century"/>
              <a:buNone/>
            </a:pPr>
            <a:r>
              <a:t/>
            </a:r>
            <a:endParaRPr b="1" sz="4000">
              <a:solidFill>
                <a:schemeClr val="lt1"/>
              </a:solidFill>
              <a:latin typeface="Twentieth Century"/>
              <a:ea typeface="Twentieth Century"/>
              <a:cs typeface="Twentieth Century"/>
              <a:sym typeface="Twentieth Century"/>
            </a:endParaRPr>
          </a:p>
          <a:p>
            <a:pPr indent="0" lvl="0" marL="0" marR="0" rtl="0" algn="l">
              <a:lnSpc>
                <a:spcPct val="90000"/>
              </a:lnSpc>
              <a:spcBef>
                <a:spcPts val="0"/>
              </a:spcBef>
              <a:spcAft>
                <a:spcPts val="0"/>
              </a:spcAft>
              <a:buClr>
                <a:schemeClr val="lt1"/>
              </a:buClr>
              <a:buSzPct val="100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DESCRIPTION</a:t>
            </a:r>
            <a:endParaRPr b="1" i="0" sz="6000" u="none" cap="none" strike="noStrike">
              <a:solidFill>
                <a:schemeClr val="lt1"/>
              </a:solidFill>
              <a:latin typeface="Montserrat SemiBold"/>
              <a:ea typeface="Montserrat SemiBold"/>
              <a:cs typeface="Montserrat SemiBold"/>
              <a:sym typeface="Montserrat SemiBold"/>
            </a:endParaRPr>
          </a:p>
          <a:p>
            <a:pPr indent="0" lvl="0" marL="0" marR="0" rtl="0" algn="l">
              <a:lnSpc>
                <a:spcPct val="90000"/>
              </a:lnSpc>
              <a:spcBef>
                <a:spcPts val="0"/>
              </a:spcBef>
              <a:spcAft>
                <a:spcPts val="0"/>
              </a:spcAft>
              <a:buClr>
                <a:schemeClr val="lt1"/>
              </a:buClr>
              <a:buSzPct val="100000"/>
              <a:buFont typeface="Calibri"/>
              <a:buNone/>
            </a:pPr>
            <a:r>
              <a:t/>
            </a:r>
            <a:endParaRPr b="0" i="0" sz="6000" u="none" cap="none" strike="noStrike">
              <a:solidFill>
                <a:schemeClr val="lt1"/>
              </a:solidFill>
              <a:latin typeface="Calibri"/>
              <a:ea typeface="Calibri"/>
              <a:cs typeface="Calibri"/>
              <a:sym typeface="Calibri"/>
            </a:endParaRPr>
          </a:p>
        </p:txBody>
      </p:sp>
      <p:sp>
        <p:nvSpPr>
          <p:cNvPr id="217" name="Google Shape;217;p21"/>
          <p:cNvSpPr/>
          <p:nvPr/>
        </p:nvSpPr>
        <p:spPr>
          <a:xfrm flipH="1">
            <a:off x="594357" y="674734"/>
            <a:ext cx="45719" cy="5550968"/>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8" name="Google Shape;218;p21"/>
          <p:cNvPicPr preferRelativeResize="0"/>
          <p:nvPr/>
        </p:nvPicPr>
        <p:blipFill>
          <a:blip r:embed="rId3">
            <a:alphaModFix/>
          </a:blip>
          <a:stretch>
            <a:fillRect/>
          </a:stretch>
        </p:blipFill>
        <p:spPr>
          <a:xfrm>
            <a:off x="6565825" y="232576"/>
            <a:ext cx="4454999" cy="6282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2" name="Shape 222"/>
        <p:cNvGrpSpPr/>
        <p:nvPr/>
      </p:nvGrpSpPr>
      <p:grpSpPr>
        <a:xfrm>
          <a:off x="0" y="0"/>
          <a:ext cx="0" cy="0"/>
          <a:chOff x="0" y="0"/>
          <a:chExt cx="0" cy="0"/>
        </a:xfrm>
      </p:grpSpPr>
      <p:sp>
        <p:nvSpPr>
          <p:cNvPr id="223" name="Google Shape;223;p22"/>
          <p:cNvSpPr txBox="1"/>
          <p:nvPr>
            <p:ph idx="1" type="subTitle"/>
          </p:nvPr>
        </p:nvSpPr>
        <p:spPr>
          <a:xfrm>
            <a:off x="1144440" y="1662051"/>
            <a:ext cx="9144000" cy="29817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BFBFBF"/>
              </a:buClr>
              <a:buSzPts val="2000"/>
              <a:buNone/>
            </a:pPr>
            <a:r>
              <a:rPr lang="en-US" sz="2000">
                <a:solidFill>
                  <a:srgbClr val="BFBFBF"/>
                </a:solidFill>
                <a:latin typeface="Quattrocento Sans"/>
                <a:ea typeface="Quattrocento Sans"/>
                <a:cs typeface="Quattrocento Sans"/>
                <a:sym typeface="Quattrocento Sans"/>
              </a:rPr>
              <a:t>The online investment platform market is aggressively rising at a CAGR of 14.4% to $4.4 billion by the year 2028 due to AI's introduction and the popularity of digital investment. The main variables are the incorporation and application of AI algorithms for data analysis and risk management, increasing investments that are a direct result of economic growth, and the increase of high-net-worth individuals (HNWIs) in digital assets. Disadvantages such as complex regulatory requirements may stop penetration into new markets. In the development process, the market is subject to the influence of the spread of blockchain technology and, to a great extent, the COVID-19 pandemic, which was considered the catalyst for the increased volume of investments via digital platforms.</a:t>
            </a:r>
            <a:endParaRPr>
              <a:latin typeface="Quattrocento Sans"/>
              <a:ea typeface="Quattrocento Sans"/>
              <a:cs typeface="Quattrocento Sans"/>
              <a:sym typeface="Quattrocento Sans"/>
            </a:endParaRPr>
          </a:p>
        </p:txBody>
      </p:sp>
      <p:sp>
        <p:nvSpPr>
          <p:cNvPr id="224" name="Google Shape;224;p22"/>
          <p:cNvSpPr txBox="1"/>
          <p:nvPr/>
        </p:nvSpPr>
        <p:spPr>
          <a:xfrm>
            <a:off x="695300" y="505325"/>
            <a:ext cx="5287500" cy="7011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Twentieth Century"/>
              <a:buNone/>
            </a:pPr>
            <a:r>
              <a:rPr b="1" lang="en-US" sz="4000">
                <a:solidFill>
                  <a:schemeClr val="lt1"/>
                </a:solidFill>
                <a:latin typeface="Twentieth Century"/>
                <a:ea typeface="Twentieth Century"/>
                <a:cs typeface="Twentieth Century"/>
                <a:sym typeface="Twentieth Century"/>
              </a:rPr>
              <a:t>MARKET ANALYSIS</a:t>
            </a:r>
            <a:endParaRPr b="0" i="0" sz="6000" u="none" cap="none" strike="noStrike">
              <a:solidFill>
                <a:schemeClr val="lt1"/>
              </a:solidFill>
              <a:latin typeface="Calibri"/>
              <a:ea typeface="Calibri"/>
              <a:cs typeface="Calibri"/>
              <a:sym typeface="Calibri"/>
            </a:endParaRPr>
          </a:p>
        </p:txBody>
      </p:sp>
      <p:sp>
        <p:nvSpPr>
          <p:cNvPr id="225" name="Google Shape;225;p22"/>
          <p:cNvSpPr/>
          <p:nvPr/>
        </p:nvSpPr>
        <p:spPr>
          <a:xfrm flipH="1">
            <a:off x="594475" y="674734"/>
            <a:ext cx="45600" cy="5609400"/>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9" name="Shape 229"/>
        <p:cNvGrpSpPr/>
        <p:nvPr/>
      </p:nvGrpSpPr>
      <p:grpSpPr>
        <a:xfrm>
          <a:off x="0" y="0"/>
          <a:ext cx="0" cy="0"/>
          <a:chOff x="0" y="0"/>
          <a:chExt cx="0" cy="0"/>
        </a:xfrm>
      </p:grpSpPr>
      <p:sp>
        <p:nvSpPr>
          <p:cNvPr id="230" name="Google Shape;230;p23"/>
          <p:cNvSpPr txBox="1"/>
          <p:nvPr/>
        </p:nvSpPr>
        <p:spPr>
          <a:xfrm>
            <a:off x="841350" y="565200"/>
            <a:ext cx="4694100" cy="736200"/>
          </a:xfrm>
          <a:prstGeom prst="rect">
            <a:avLst/>
          </a:prstGeom>
          <a:no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000"/>
              <a:buFont typeface="Twentieth Century"/>
              <a:buNone/>
            </a:pPr>
            <a:r>
              <a:rPr b="1" i="0" lang="en-US" sz="4000" u="none" cap="none" strike="noStrike">
                <a:solidFill>
                  <a:schemeClr val="lt1"/>
                </a:solidFill>
                <a:latin typeface="Twentieth Century"/>
                <a:ea typeface="Twentieth Century"/>
                <a:cs typeface="Twentieth Century"/>
                <a:sym typeface="Twentieth Century"/>
              </a:rPr>
              <a:t>TEAM AGREEMENT</a:t>
            </a:r>
            <a:endParaRPr b="0" i="0" sz="6000" u="none" cap="none" strike="noStrike">
              <a:solidFill>
                <a:schemeClr val="lt1"/>
              </a:solidFill>
              <a:latin typeface="Calibri"/>
              <a:ea typeface="Calibri"/>
              <a:cs typeface="Calibri"/>
              <a:sym typeface="Calibri"/>
            </a:endParaRPr>
          </a:p>
        </p:txBody>
      </p:sp>
      <p:sp>
        <p:nvSpPr>
          <p:cNvPr id="231" name="Google Shape;231;p23"/>
          <p:cNvSpPr/>
          <p:nvPr/>
        </p:nvSpPr>
        <p:spPr>
          <a:xfrm flipH="1">
            <a:off x="594357" y="674734"/>
            <a:ext cx="45719" cy="5550968"/>
          </a:xfrm>
          <a:prstGeom prst="rect">
            <a:avLst/>
          </a:prstGeom>
          <a:solidFill>
            <a:schemeClr val="accent6"/>
          </a:solidFill>
          <a:ln cap="flat" cmpd="sng" w="12700">
            <a:solidFill>
              <a:srgbClr val="593B1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2" name="Google Shape;232;p23"/>
          <p:cNvSpPr txBox="1"/>
          <p:nvPr>
            <p:ph idx="4294967295" type="body"/>
          </p:nvPr>
        </p:nvSpPr>
        <p:spPr>
          <a:xfrm>
            <a:off x="841350" y="1481075"/>
            <a:ext cx="5690400" cy="47445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Each team member shall actively listen to and consider one another's opinions and perspectives, fostering an environment of open communication and constructive feedback. We will engage in respectful dialogue, valuing diverse viewpoints.</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Decisions regarding project workflow will be made collectively through discussions and deliberations. We will ensure that all voices are heard, and the majority opinion will guide our actions, promoting a sense of ownership and commitment to the project.</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We are committed to upholding the highest standards of professionalism at all times. Inappropriate behavior, such as disrespect, discrimination, or harassment, is strictly prohibited. Any instances of misconduct shall be promptly reported to the team leader or project supervisor for appropriate action, ensuring a safe and inclusive working environment for all team members.</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Recognizing the unique strengths and expertise of each team member, we will leverage our collective talents to contribute effectively to the project. We will actively seek opportunities to collaborate, support, and assist one another, fostering a culture of mutual respect and cooperation. Through our combined efforts, we will strive for excellence in all aspects of our work.</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Regular team meetings will be crucial forums for discussion, planning, and decision-making. We will actively participate in these meetings, sharing updates on our progress, addressing challenges, and brainstorming solutions collaboratively.</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All team members must attend all scheduled meetings. In the event of unavoidable conflicts, timely communication and proactive efforts to reschedule or catch up on missed discussions will be prioritized, ensuring that no team member is left behind.</a:t>
            </a:r>
            <a:endParaRPr>
              <a:latin typeface="Quattrocento Sans"/>
              <a:ea typeface="Quattrocento Sans"/>
              <a:cs typeface="Quattrocento Sans"/>
              <a:sym typeface="Quattrocento Sans"/>
            </a:endParaRPr>
          </a:p>
        </p:txBody>
      </p:sp>
      <p:sp>
        <p:nvSpPr>
          <p:cNvPr id="233" name="Google Shape;233;p23"/>
          <p:cNvSpPr txBox="1"/>
          <p:nvPr>
            <p:ph idx="4294967295" type="body"/>
          </p:nvPr>
        </p:nvSpPr>
        <p:spPr>
          <a:xfrm>
            <a:off x="6617175" y="1481075"/>
            <a:ext cx="5402700" cy="36552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We are committed to meeting all assigned tasks and deadlines promptly, demonstrating reliability and accountability in our work. Should any team member encounter difficulties or require assistance, we will proactively seek help from our peers, fostering a culture of support and collaboration.</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Recognizing the importance of timely completion, we understand that extensions beyond agreed deadlines will be granted with seriousness. We will prioritize effective time management and proactive communication to ensure the successful execution of our project deliverables.</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Clear and transparent communication is essential for effective collaboration. We will utilize Slack as our primary communication platform, actively engaging in discussions, sharing updates, and seeking clarification when needed.</a:t>
            </a:r>
            <a:endParaRPr sz="900">
              <a:solidFill>
                <a:srgbClr val="FFFFFF"/>
              </a:solidFill>
              <a:latin typeface="Arial"/>
              <a:ea typeface="Arial"/>
              <a:cs typeface="Arial"/>
              <a:sym typeface="Arial"/>
            </a:endParaRPr>
          </a:p>
          <a:p>
            <a:pPr indent="-228600" lvl="0" marL="228600" rtl="0" algn="l">
              <a:lnSpc>
                <a:spcPct val="100000"/>
              </a:lnSpc>
              <a:spcBef>
                <a:spcPts val="0"/>
              </a:spcBef>
              <a:spcAft>
                <a:spcPts val="0"/>
              </a:spcAft>
              <a:buClr>
                <a:schemeClr val="accent6"/>
              </a:buClr>
              <a:buSzPts val="2800"/>
              <a:buFont typeface="Courier New"/>
              <a:buChar char="o"/>
            </a:pPr>
            <a:r>
              <a:rPr lang="en-US" sz="900">
                <a:solidFill>
                  <a:srgbClr val="FFFFFF"/>
                </a:solidFill>
                <a:latin typeface="Arial"/>
                <a:ea typeface="Arial"/>
                <a:cs typeface="Arial"/>
                <a:sym typeface="Arial"/>
              </a:rPr>
              <a:t>All team members are expected to participate in Slack discussions regularly, responding promptly to messages and actively contributing to the exchange of ideas. Through our collective efforts, we will maintain open lines of communication, fostering a culture of transparency and collaboration.</a:t>
            </a:r>
            <a:endParaRPr>
              <a:latin typeface="Quattrocento Sans"/>
              <a:ea typeface="Quattrocento Sans"/>
              <a:cs typeface="Quattrocento Sans"/>
              <a:sym typeface="Quattrocento Sans"/>
            </a:endParaRPr>
          </a:p>
        </p:txBody>
      </p:sp>
      <p:sp>
        <p:nvSpPr>
          <p:cNvPr id="234" name="Google Shape;234;p23"/>
          <p:cNvSpPr/>
          <p:nvPr/>
        </p:nvSpPr>
        <p:spPr>
          <a:xfrm>
            <a:off x="11633875" y="6432800"/>
            <a:ext cx="172368" cy="207144"/>
          </a:xfrm>
          <a:prstGeom prst="lightningBol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8" name="Shape 238"/>
        <p:cNvGrpSpPr/>
        <p:nvPr/>
      </p:nvGrpSpPr>
      <p:grpSpPr>
        <a:xfrm>
          <a:off x="0" y="0"/>
          <a:ext cx="0" cy="0"/>
          <a:chOff x="0" y="0"/>
          <a:chExt cx="0" cy="0"/>
        </a:xfrm>
      </p:grpSpPr>
      <p:grpSp>
        <p:nvGrpSpPr>
          <p:cNvPr id="239" name="Google Shape;239;p24"/>
          <p:cNvGrpSpPr/>
          <p:nvPr/>
        </p:nvGrpSpPr>
        <p:grpSpPr>
          <a:xfrm rot="10800000">
            <a:off x="1497321" y="2736484"/>
            <a:ext cx="1512407" cy="938717"/>
            <a:chOff x="4779792" y="2384561"/>
            <a:chExt cx="3365480" cy="2088878"/>
          </a:xfrm>
        </p:grpSpPr>
        <p:sp>
          <p:nvSpPr>
            <p:cNvPr id="240" name="Google Shape;240;p24"/>
            <p:cNvSpPr/>
            <p:nvPr/>
          </p:nvSpPr>
          <p:spPr>
            <a:xfrm flipH="1">
              <a:off x="6582137"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1" name="Google Shape;241;p24"/>
            <p:cNvSpPr/>
            <p:nvPr/>
          </p:nvSpPr>
          <p:spPr>
            <a:xfrm flipH="1">
              <a:off x="4779792"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6">
                <a:alpha val="5019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242" name="Google Shape;242;p24"/>
          <p:cNvGrpSpPr/>
          <p:nvPr/>
        </p:nvGrpSpPr>
        <p:grpSpPr>
          <a:xfrm>
            <a:off x="9155562" y="2571233"/>
            <a:ext cx="1512447" cy="938742"/>
            <a:chOff x="4779792" y="2384561"/>
            <a:chExt cx="3365480" cy="2088878"/>
          </a:xfrm>
        </p:grpSpPr>
        <p:sp>
          <p:nvSpPr>
            <p:cNvPr id="243" name="Google Shape;243;p24"/>
            <p:cNvSpPr/>
            <p:nvPr/>
          </p:nvSpPr>
          <p:spPr>
            <a:xfrm flipH="1">
              <a:off x="6582137"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4" name="Google Shape;244;p24"/>
            <p:cNvSpPr/>
            <p:nvPr/>
          </p:nvSpPr>
          <p:spPr>
            <a:xfrm flipH="1">
              <a:off x="4779792" y="2384561"/>
              <a:ext cx="1563135" cy="2088878"/>
            </a:xfrm>
            <a:custGeom>
              <a:rect b="b" l="l" r="r" t="t"/>
              <a:pathLst>
                <a:path extrusionOk="0" h="1391663" w="1041400">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solidFill>
              <a:schemeClr val="accent1">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245" name="Google Shape;245;p24"/>
          <p:cNvSpPr txBox="1"/>
          <p:nvPr>
            <p:ph type="ctrTitle"/>
          </p:nvPr>
        </p:nvSpPr>
        <p:spPr>
          <a:xfrm>
            <a:off x="1524000" y="2571243"/>
            <a:ext cx="9144000" cy="93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800"/>
              <a:buFont typeface="Twentieth Century"/>
              <a:buNone/>
            </a:pPr>
            <a:r>
              <a:rPr lang="en-US" sz="4800">
                <a:latin typeface="Twentieth Century"/>
                <a:ea typeface="Twentieth Century"/>
                <a:cs typeface="Twentieth Century"/>
                <a:sym typeface="Twentieth Century"/>
              </a:rPr>
              <a:t>PERSONAS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3">
      <a:dk1>
        <a:srgbClr val="000000"/>
      </a:dk1>
      <a:lt1>
        <a:srgbClr val="FFFFFF"/>
      </a:lt1>
      <a:dk2>
        <a:srgbClr val="44546A"/>
      </a:dk2>
      <a:lt2>
        <a:srgbClr val="E7E6E6"/>
      </a:lt2>
      <a:accent1>
        <a:srgbClr val="29AF8C"/>
      </a:accent1>
      <a:accent2>
        <a:srgbClr val="97BE49"/>
      </a:accent2>
      <a:accent3>
        <a:srgbClr val="3D9CCC"/>
      </a:accent3>
      <a:accent4>
        <a:srgbClr val="595959"/>
      </a:accent4>
      <a:accent5>
        <a:srgbClr val="595959"/>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